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6" r:id="rId5"/>
    <p:sldId id="258" r:id="rId6"/>
    <p:sldId id="259" r:id="rId7"/>
    <p:sldId id="260" r:id="rId8"/>
    <p:sldId id="261" r:id="rId9"/>
    <p:sldId id="264" r:id="rId10"/>
    <p:sldId id="263" r:id="rId11"/>
    <p:sldId id="265" r:id="rId12"/>
    <p:sldId id="267" r:id="rId13"/>
    <p:sldId id="266" r:id="rId14"/>
    <p:sldId id="280" r:id="rId15"/>
    <p:sldId id="281" r:id="rId16"/>
    <p:sldId id="268" r:id="rId17"/>
    <p:sldId id="269" r:id="rId18"/>
    <p:sldId id="282" r:id="rId19"/>
    <p:sldId id="271" r:id="rId20"/>
    <p:sldId id="283" r:id="rId21"/>
    <p:sldId id="284" r:id="rId22"/>
    <p:sldId id="285" r:id="rId23"/>
    <p:sldId id="286" r:id="rId24"/>
    <p:sldId id="287" r:id="rId25"/>
    <p:sldId id="288" r:id="rId26"/>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74A7"/>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7" autoAdjust="0"/>
  </p:normalViewPr>
  <p:slideViewPr>
    <p:cSldViewPr snapToGrid="0" showGuides="1">
      <p:cViewPr varScale="1">
        <p:scale>
          <a:sx n="91" d="100"/>
          <a:sy n="91" d="100"/>
        </p:scale>
        <p:origin x="120" y="498"/>
      </p:cViewPr>
      <p:guideLst>
        <p:guide orient="horz" pos="2160"/>
        <p:guide pos="387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58.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6.wmf"/><Relationship Id="rId7" Type="http://schemas.openxmlformats.org/officeDocument/2006/relationships/image" Target="../media/image15.wmf"/><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wmf"/><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24.wmf"/><Relationship Id="rId3" Type="http://schemas.openxmlformats.org/officeDocument/2006/relationships/image" Target="../media/image23.wmf"/><Relationship Id="rId2" Type="http://schemas.openxmlformats.org/officeDocument/2006/relationships/image" Target="../media/image21.wmf"/><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7" Type="http://schemas.openxmlformats.org/officeDocument/2006/relationships/image" Target="../media/image33.wmf"/><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29.wmf"/><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5" Type="http://schemas.openxmlformats.org/officeDocument/2006/relationships/image" Target="../media/image41.wmf"/><Relationship Id="rId4" Type="http://schemas.openxmlformats.org/officeDocument/2006/relationships/image" Target="../media/image40.wmf"/><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01BD9-4243-4367-977C-650CCA5948F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CFBAA-4F33-4BF6-B348-50D59E4A3B0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180C721-00F0-49A5-8986-DFDB39C600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180C721-00F0-49A5-8986-DFDB39C600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180C721-00F0-49A5-8986-DFDB39C600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180C721-00F0-49A5-8986-DFDB39C600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2180C721-00F0-49A5-8986-DFDB39C600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180C721-00F0-49A5-8986-DFDB39C600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C8E5C5-05D3-4171-9F3F-3701313637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180C721-00F0-49A5-8986-DFDB39C600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8C8E5C5-05D3-4171-9F3F-3701313637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180C721-00F0-49A5-8986-DFDB39C600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8C8E5C5-05D3-4171-9F3F-3701313637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180C721-00F0-49A5-8986-DFDB39C600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8C8E5C5-05D3-4171-9F3F-3701313637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180C721-00F0-49A5-8986-DFDB39C600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C8E5C5-05D3-4171-9F3F-3701313637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180C721-00F0-49A5-8986-DFDB39C600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C8E5C5-05D3-4171-9F3F-3701313637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100000">
              <a:schemeClr val="accent1">
                <a:lumMod val="20000"/>
                <a:lumOff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80C721-00F0-49A5-8986-DFDB39C600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8E5C5-05D3-4171-9F3F-3701313637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2.xml"/><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21.wmf"/><Relationship Id="rId8" Type="http://schemas.openxmlformats.org/officeDocument/2006/relationships/oleObject" Target="../embeddings/oleObject10.bin"/><Relationship Id="rId7" Type="http://schemas.openxmlformats.org/officeDocument/2006/relationships/tags" Target="../tags/tag21.xml"/><Relationship Id="rId6" Type="http://schemas.openxmlformats.org/officeDocument/2006/relationships/image" Target="../media/image20.wmf"/><Relationship Id="rId5" Type="http://schemas.openxmlformats.org/officeDocument/2006/relationships/oleObject" Target="../embeddings/oleObject9.bin"/><Relationship Id="rId4" Type="http://schemas.openxmlformats.org/officeDocument/2006/relationships/image" Target="../media/image19.png"/><Relationship Id="rId3" Type="http://schemas.openxmlformats.org/officeDocument/2006/relationships/tags" Target="../tags/tag20.xml"/><Relationship Id="rId21" Type="http://schemas.openxmlformats.org/officeDocument/2006/relationships/notesSlide" Target="../notesSlides/notesSlide10.xml"/><Relationship Id="rId20" Type="http://schemas.openxmlformats.org/officeDocument/2006/relationships/vmlDrawing" Target="../drawings/vmlDrawing2.vml"/><Relationship Id="rId2" Type="http://schemas.openxmlformats.org/officeDocument/2006/relationships/image" Target="../media/image4.png"/><Relationship Id="rId19" Type="http://schemas.openxmlformats.org/officeDocument/2006/relationships/slideLayout" Target="../slideLayouts/slideLayout2.xml"/><Relationship Id="rId18" Type="http://schemas.openxmlformats.org/officeDocument/2006/relationships/image" Target="../media/image25.png"/><Relationship Id="rId17" Type="http://schemas.openxmlformats.org/officeDocument/2006/relationships/tags" Target="../tags/tag24.xml"/><Relationship Id="rId16" Type="http://schemas.openxmlformats.org/officeDocument/2006/relationships/image" Target="../media/image24.wmf"/><Relationship Id="rId15" Type="http://schemas.openxmlformats.org/officeDocument/2006/relationships/oleObject" Target="../embeddings/oleObject12.bin"/><Relationship Id="rId14" Type="http://schemas.openxmlformats.org/officeDocument/2006/relationships/tags" Target="../tags/tag23.xml"/><Relationship Id="rId13" Type="http://schemas.openxmlformats.org/officeDocument/2006/relationships/image" Target="../media/image23.wmf"/><Relationship Id="rId12" Type="http://schemas.openxmlformats.org/officeDocument/2006/relationships/oleObject" Target="../embeddings/oleObject11.bin"/><Relationship Id="rId11" Type="http://schemas.openxmlformats.org/officeDocument/2006/relationships/image" Target="../media/image22.png"/><Relationship Id="rId10" Type="http://schemas.openxmlformats.org/officeDocument/2006/relationships/tags" Target="../tags/tag2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oleObject" Target="../embeddings/oleObject14.bin"/><Relationship Id="rId8" Type="http://schemas.openxmlformats.org/officeDocument/2006/relationships/tags" Target="../tags/tag27.xml"/><Relationship Id="rId7" Type="http://schemas.openxmlformats.org/officeDocument/2006/relationships/image" Target="../media/image21.wmf"/><Relationship Id="rId6" Type="http://schemas.openxmlformats.org/officeDocument/2006/relationships/oleObject" Target="../embeddings/oleObject13.bin"/><Relationship Id="rId5" Type="http://schemas.openxmlformats.org/officeDocument/2006/relationships/tags" Target="../tags/tag26.xml"/><Relationship Id="rId4" Type="http://schemas.openxmlformats.org/officeDocument/2006/relationships/image" Target="../media/image26.png"/><Relationship Id="rId30" Type="http://schemas.openxmlformats.org/officeDocument/2006/relationships/notesSlide" Target="../notesSlides/notesSlide11.xml"/><Relationship Id="rId3" Type="http://schemas.openxmlformats.org/officeDocument/2006/relationships/tags" Target="../tags/tag25.xml"/><Relationship Id="rId29" Type="http://schemas.openxmlformats.org/officeDocument/2006/relationships/vmlDrawing" Target="../drawings/vmlDrawing3.vml"/><Relationship Id="rId28" Type="http://schemas.openxmlformats.org/officeDocument/2006/relationships/slideLayout" Target="../slideLayouts/slideLayout2.xml"/><Relationship Id="rId27" Type="http://schemas.openxmlformats.org/officeDocument/2006/relationships/image" Target="../media/image33.wmf"/><Relationship Id="rId26" Type="http://schemas.openxmlformats.org/officeDocument/2006/relationships/oleObject" Target="../embeddings/oleObject20.bin"/><Relationship Id="rId25" Type="http://schemas.openxmlformats.org/officeDocument/2006/relationships/oleObject" Target="../embeddings/oleObject19.bin"/><Relationship Id="rId24" Type="http://schemas.openxmlformats.org/officeDocument/2006/relationships/tags" Target="../tags/tag32.xml"/><Relationship Id="rId23" Type="http://schemas.openxmlformats.org/officeDocument/2006/relationships/image" Target="../media/image32.wmf"/><Relationship Id="rId22" Type="http://schemas.openxmlformats.org/officeDocument/2006/relationships/oleObject" Target="../embeddings/oleObject18.bin"/><Relationship Id="rId21" Type="http://schemas.openxmlformats.org/officeDocument/2006/relationships/tags" Target="../tags/tag31.xml"/><Relationship Id="rId20" Type="http://schemas.openxmlformats.org/officeDocument/2006/relationships/image" Target="../media/image31.wmf"/><Relationship Id="rId2" Type="http://schemas.openxmlformats.org/officeDocument/2006/relationships/image" Target="../media/image4.png"/><Relationship Id="rId19" Type="http://schemas.openxmlformats.org/officeDocument/2006/relationships/oleObject" Target="../embeddings/oleObject17.bin"/><Relationship Id="rId18" Type="http://schemas.openxmlformats.org/officeDocument/2006/relationships/image" Target="../media/image30.png"/><Relationship Id="rId17" Type="http://schemas.openxmlformats.org/officeDocument/2006/relationships/tags" Target="../tags/tag30.xml"/><Relationship Id="rId16" Type="http://schemas.openxmlformats.org/officeDocument/2006/relationships/image" Target="../media/image29.wmf"/><Relationship Id="rId15" Type="http://schemas.openxmlformats.org/officeDocument/2006/relationships/oleObject" Target="../embeddings/oleObject16.bin"/><Relationship Id="rId14" Type="http://schemas.openxmlformats.org/officeDocument/2006/relationships/tags" Target="../tags/tag29.xml"/><Relationship Id="rId13" Type="http://schemas.openxmlformats.org/officeDocument/2006/relationships/image" Target="../media/image28.wmf"/><Relationship Id="rId12" Type="http://schemas.openxmlformats.org/officeDocument/2006/relationships/oleObject" Target="../embeddings/oleObject15.bin"/><Relationship Id="rId11" Type="http://schemas.openxmlformats.org/officeDocument/2006/relationships/tags" Target="../tags/tag28.xml"/><Relationship Id="rId10" Type="http://schemas.openxmlformats.org/officeDocument/2006/relationships/image" Target="../media/image27.wmf"/><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image" Target="../media/image36.wmf"/><Relationship Id="rId7" Type="http://schemas.openxmlformats.org/officeDocument/2006/relationships/oleObject" Target="../embeddings/oleObject22.bin"/><Relationship Id="rId6" Type="http://schemas.openxmlformats.org/officeDocument/2006/relationships/image" Target="../media/image35.wmf"/><Relationship Id="rId5" Type="http://schemas.openxmlformats.org/officeDocument/2006/relationships/oleObject" Target="../embeddings/oleObject21.bin"/><Relationship Id="rId4" Type="http://schemas.openxmlformats.org/officeDocument/2006/relationships/image" Target="../media/image34.png"/><Relationship Id="rId3" Type="http://schemas.openxmlformats.org/officeDocument/2006/relationships/tags" Target="../tags/tag33.xml"/><Relationship Id="rId25" Type="http://schemas.openxmlformats.org/officeDocument/2006/relationships/notesSlide" Target="../notesSlides/notesSlide12.xml"/><Relationship Id="rId24" Type="http://schemas.openxmlformats.org/officeDocument/2006/relationships/vmlDrawing" Target="../drawings/vmlDrawing4.vml"/><Relationship Id="rId23" Type="http://schemas.openxmlformats.org/officeDocument/2006/relationships/slideLayout" Target="../slideLayouts/slideLayout2.xml"/><Relationship Id="rId22" Type="http://schemas.openxmlformats.org/officeDocument/2006/relationships/image" Target="../media/image41.wmf"/><Relationship Id="rId21" Type="http://schemas.openxmlformats.org/officeDocument/2006/relationships/oleObject" Target="../embeddings/oleObject25.bin"/><Relationship Id="rId20" Type="http://schemas.openxmlformats.org/officeDocument/2006/relationships/tags" Target="../tags/tag39.xml"/><Relationship Id="rId2" Type="http://schemas.openxmlformats.org/officeDocument/2006/relationships/image" Target="../media/image4.png"/><Relationship Id="rId19" Type="http://schemas.openxmlformats.org/officeDocument/2006/relationships/image" Target="../media/image40.wmf"/><Relationship Id="rId18" Type="http://schemas.openxmlformats.org/officeDocument/2006/relationships/oleObject" Target="../embeddings/oleObject24.bin"/><Relationship Id="rId17" Type="http://schemas.openxmlformats.org/officeDocument/2006/relationships/tags" Target="../tags/tag38.xml"/><Relationship Id="rId16" Type="http://schemas.openxmlformats.org/officeDocument/2006/relationships/image" Target="../media/image39.png"/><Relationship Id="rId15" Type="http://schemas.openxmlformats.org/officeDocument/2006/relationships/tags" Target="../tags/tag37.xml"/><Relationship Id="rId14" Type="http://schemas.openxmlformats.org/officeDocument/2006/relationships/image" Target="../media/image38.png"/><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image" Target="../media/image37.wmf"/><Relationship Id="rId10" Type="http://schemas.openxmlformats.org/officeDocument/2006/relationships/oleObject" Target="../embeddings/oleObject23.bin"/><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tags" Target="../tags/tag41.xml"/><Relationship Id="rId4" Type="http://schemas.openxmlformats.org/officeDocument/2006/relationships/image" Target="../media/image42.png"/><Relationship Id="rId3" Type="http://schemas.openxmlformats.org/officeDocument/2006/relationships/tags" Target="../tags/tag40.xml"/><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2.xml"/><Relationship Id="rId7" Type="http://schemas.openxmlformats.org/officeDocument/2006/relationships/tags" Target="../tags/tag45.xml"/><Relationship Id="rId6" Type="http://schemas.openxmlformats.org/officeDocument/2006/relationships/image" Target="../media/image44.png"/><Relationship Id="rId5" Type="http://schemas.openxmlformats.org/officeDocument/2006/relationships/tags" Target="../tags/tag44.xml"/><Relationship Id="rId4" Type="http://schemas.openxmlformats.org/officeDocument/2006/relationships/image" Target="../media/image43.png"/><Relationship Id="rId3" Type="http://schemas.openxmlformats.org/officeDocument/2006/relationships/tags" Target="../tags/tag43.xml"/><Relationship Id="rId2" Type="http://schemas.openxmlformats.org/officeDocument/2006/relationships/image" Target="../media/image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9" Type="http://schemas.openxmlformats.org/officeDocument/2006/relationships/vmlDrawing" Target="../drawings/vmlDrawing5.vml"/><Relationship Id="rId8" Type="http://schemas.openxmlformats.org/officeDocument/2006/relationships/slideLayout" Target="../slideLayouts/slideLayout2.xml"/><Relationship Id="rId7" Type="http://schemas.openxmlformats.org/officeDocument/2006/relationships/image" Target="../media/image46.wmf"/><Relationship Id="rId6" Type="http://schemas.openxmlformats.org/officeDocument/2006/relationships/oleObject" Target="../embeddings/oleObject27.bin"/><Relationship Id="rId5" Type="http://schemas.openxmlformats.org/officeDocument/2006/relationships/image" Target="../media/image45.wmf"/><Relationship Id="rId4" Type="http://schemas.openxmlformats.org/officeDocument/2006/relationships/oleObject" Target="../embeddings/oleObject26.bin"/><Relationship Id="rId3" Type="http://schemas.openxmlformats.org/officeDocument/2006/relationships/tags" Target="../tags/tag46.xml"/><Relationship Id="rId2" Type="http://schemas.openxmlformats.org/officeDocument/2006/relationships/image" Target="../media/image4.png"/><Relationship Id="rId10" Type="http://schemas.openxmlformats.org/officeDocument/2006/relationships/notesSlide" Target="../notesSlides/notesSlide16.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47.png"/><Relationship Id="rId3" Type="http://schemas.openxmlformats.org/officeDocument/2006/relationships/tags" Target="../tags/tag47.xml"/><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48.png"/><Relationship Id="rId3" Type="http://schemas.openxmlformats.org/officeDocument/2006/relationships/tags" Target="../tags/tag48.xml"/><Relationship Id="rId2" Type="http://schemas.openxmlformats.org/officeDocument/2006/relationships/image" Target="../media/image4.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49.png"/><Relationship Id="rId3" Type="http://schemas.openxmlformats.org/officeDocument/2006/relationships/tags" Target="../tags/tag49.xml"/><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tags" Target="../tags/tag51.xml"/><Relationship Id="rId4" Type="http://schemas.openxmlformats.org/officeDocument/2006/relationships/image" Target="../media/image50.png"/><Relationship Id="rId3" Type="http://schemas.openxmlformats.org/officeDocument/2006/relationships/tags" Target="../tags/tag50.xml"/><Relationship Id="rId2" Type="http://schemas.openxmlformats.org/officeDocument/2006/relationships/image" Target="../media/image4.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tags" Target="../tags/tag52.xml"/><Relationship Id="rId2" Type="http://schemas.openxmlformats.org/officeDocument/2006/relationships/image" Target="../media/image4.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53.png"/><Relationship Id="rId3" Type="http://schemas.openxmlformats.org/officeDocument/2006/relationships/tags" Target="../tags/tag53.xml"/><Relationship Id="rId2" Type="http://schemas.openxmlformats.org/officeDocument/2006/relationships/image" Target="../media/image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image" Target="../media/image56.png"/><Relationship Id="rId7" Type="http://schemas.openxmlformats.org/officeDocument/2006/relationships/tags" Target="../tags/tag56.xml"/><Relationship Id="rId6" Type="http://schemas.openxmlformats.org/officeDocument/2006/relationships/image" Target="../media/image55.png"/><Relationship Id="rId5" Type="http://schemas.openxmlformats.org/officeDocument/2006/relationships/tags" Target="../tags/tag55.xml"/><Relationship Id="rId4" Type="http://schemas.openxmlformats.org/officeDocument/2006/relationships/image" Target="../media/image54.png"/><Relationship Id="rId3" Type="http://schemas.openxmlformats.org/officeDocument/2006/relationships/tags" Target="../tags/tag54.xml"/><Relationship Id="rId2" Type="http://schemas.openxmlformats.org/officeDocument/2006/relationships/image" Target="../media/image4.png"/><Relationship Id="rId12" Type="http://schemas.openxmlformats.org/officeDocument/2006/relationships/notesSlide" Target="../notesSlides/notesSlide23.xml"/><Relationship Id="rId11" Type="http://schemas.openxmlformats.org/officeDocument/2006/relationships/slideLayout" Target="../slideLayouts/slideLayout2.xml"/><Relationship Id="rId10" Type="http://schemas.openxmlformats.org/officeDocument/2006/relationships/image" Target="../media/image57.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tags" Target="../tags/tag4.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6.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tags" Target="../tags/tag8.xml"/><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image" Target="../media/image9.wmf"/><Relationship Id="rId7" Type="http://schemas.openxmlformats.org/officeDocument/2006/relationships/oleObject" Target="../embeddings/oleObject2.bin"/><Relationship Id="rId6" Type="http://schemas.openxmlformats.org/officeDocument/2006/relationships/image" Target="../media/image8.png"/><Relationship Id="rId5" Type="http://schemas.openxmlformats.org/officeDocument/2006/relationships/tags" Target="../tags/tag9.xml"/><Relationship Id="rId4" Type="http://schemas.openxmlformats.org/officeDocument/2006/relationships/image" Target="../media/image7.wmf"/><Relationship Id="rId36" Type="http://schemas.openxmlformats.org/officeDocument/2006/relationships/notesSlide" Target="../notesSlides/notesSlide9.xml"/><Relationship Id="rId35" Type="http://schemas.openxmlformats.org/officeDocument/2006/relationships/vmlDrawing" Target="../drawings/vmlDrawing1.vml"/><Relationship Id="rId34" Type="http://schemas.openxmlformats.org/officeDocument/2006/relationships/slideLayout" Target="../slideLayouts/slideLayout2.xml"/><Relationship Id="rId33" Type="http://schemas.openxmlformats.org/officeDocument/2006/relationships/image" Target="../media/image18.png"/><Relationship Id="rId32" Type="http://schemas.openxmlformats.org/officeDocument/2006/relationships/tags" Target="../tags/tag19.xml"/><Relationship Id="rId31" Type="http://schemas.openxmlformats.org/officeDocument/2006/relationships/image" Target="../media/image17.png"/><Relationship Id="rId30" Type="http://schemas.openxmlformats.org/officeDocument/2006/relationships/tags" Target="../tags/tag18.xml"/><Relationship Id="rId3" Type="http://schemas.openxmlformats.org/officeDocument/2006/relationships/oleObject" Target="../embeddings/oleObject1.bin"/><Relationship Id="rId29" Type="http://schemas.openxmlformats.org/officeDocument/2006/relationships/image" Target="../media/image16.wmf"/><Relationship Id="rId28" Type="http://schemas.openxmlformats.org/officeDocument/2006/relationships/oleObject" Target="../embeddings/oleObject8.bin"/><Relationship Id="rId27" Type="http://schemas.openxmlformats.org/officeDocument/2006/relationships/tags" Target="../tags/tag17.xml"/><Relationship Id="rId26" Type="http://schemas.openxmlformats.org/officeDocument/2006/relationships/image" Target="../media/image15.wmf"/><Relationship Id="rId25" Type="http://schemas.openxmlformats.org/officeDocument/2006/relationships/oleObject" Target="../embeddings/oleObject7.bin"/><Relationship Id="rId24" Type="http://schemas.openxmlformats.org/officeDocument/2006/relationships/tags" Target="../tags/tag16.xml"/><Relationship Id="rId23" Type="http://schemas.openxmlformats.org/officeDocument/2006/relationships/image" Target="../media/image14.wmf"/><Relationship Id="rId22" Type="http://schemas.openxmlformats.org/officeDocument/2006/relationships/oleObject" Target="../embeddings/oleObject6.bin"/><Relationship Id="rId21" Type="http://schemas.openxmlformats.org/officeDocument/2006/relationships/tags" Target="../tags/tag15.xml"/><Relationship Id="rId20" Type="http://schemas.openxmlformats.org/officeDocument/2006/relationships/image" Target="../media/image13.wmf"/><Relationship Id="rId2" Type="http://schemas.openxmlformats.org/officeDocument/2006/relationships/image" Target="../media/image4.png"/><Relationship Id="rId19" Type="http://schemas.openxmlformats.org/officeDocument/2006/relationships/oleObject" Target="../embeddings/oleObject5.bin"/><Relationship Id="rId18" Type="http://schemas.openxmlformats.org/officeDocument/2006/relationships/tags" Target="../tags/tag14.xml"/><Relationship Id="rId17" Type="http://schemas.openxmlformats.org/officeDocument/2006/relationships/image" Target="../media/image12.wmf"/><Relationship Id="rId16" Type="http://schemas.openxmlformats.org/officeDocument/2006/relationships/oleObject" Target="../embeddings/oleObject4.bin"/><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image" Target="../media/image11.png"/><Relationship Id="rId12" Type="http://schemas.openxmlformats.org/officeDocument/2006/relationships/tags" Target="../tags/tag11.xml"/><Relationship Id="rId11" Type="http://schemas.openxmlformats.org/officeDocument/2006/relationships/image" Target="../media/image10.wmf"/><Relationship Id="rId10" Type="http://schemas.openxmlformats.org/officeDocument/2006/relationships/oleObject" Target="../embeddings/oleObject3.bin"/><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11085" cy="685799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880915" y="0"/>
            <a:ext cx="311085"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5191706" y="153527"/>
            <a:ext cx="2123437" cy="2123436"/>
          </a:xfrm>
          <a:prstGeom prst="ellipse">
            <a:avLst/>
          </a:prstGeom>
          <a:gradFill flip="none" rotWithShape="1">
            <a:gsLst>
              <a:gs pos="0">
                <a:srgbClr val="BFBFBF"/>
              </a:gs>
              <a:gs pos="52000">
                <a:srgbClr val="FFFFFF"/>
              </a:gs>
              <a:gs pos="100000">
                <a:srgbClr val="0070C0">
                  <a:tint val="0"/>
                </a:srgbClr>
              </a:gs>
            </a:gsLst>
            <a:lin ang="2700000" scaled="1"/>
            <a:tileRect/>
          </a:gradFill>
          <a:ln w="73025" cap="flat" cmpd="sng" algn="ctr">
            <a:solidFill>
              <a:srgbClr val="F2F2F2"/>
            </a:solidFill>
            <a:prstDash val="solid"/>
          </a:ln>
          <a:effectLst>
            <a:outerShdw blurRad="190500" dist="254000" dir="2699985" rotWithShape="0">
              <a:scrgbClr r="0" g="0" b="0">
                <a:alpha val="23000"/>
              </a:scrgbClr>
            </a:outerShdw>
          </a:effectLst>
        </p:spPr>
        <p:txBody>
          <a:bodyPr rtlCol="0" anchor="ctr"/>
          <a:lstStyle/>
          <a:p>
            <a:pPr algn="ctr" defTabSz="1088390">
              <a:defRPr/>
            </a:pPr>
            <a:endParaRPr lang="zh-CN" altLang="en-US" sz="3200" kern="0">
              <a:solidFill>
                <a:srgbClr val="000000"/>
              </a:solidFill>
              <a:latin typeface="Impact" panose="020B0806030902050204"/>
              <a:ea typeface="方正姚体" panose="02010601030101010101" charset="-122"/>
              <a:cs typeface="+mn-ea"/>
              <a:sym typeface="+mn-lt"/>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10166" y="271986"/>
            <a:ext cx="2005547" cy="2005547"/>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1021715" y="2829560"/>
            <a:ext cx="10333990" cy="1674495"/>
          </a:xfrm>
          <a:prstGeom prst="rect">
            <a:avLst/>
          </a:prstGeom>
        </p:spPr>
      </p:pic>
      <p:sp>
        <p:nvSpPr>
          <p:cNvPr id="8" name="文本框 7"/>
          <p:cNvSpPr txBox="1"/>
          <p:nvPr>
            <p:custDataLst>
              <p:tags r:id="rId4"/>
            </p:custDataLst>
          </p:nvPr>
        </p:nvSpPr>
        <p:spPr>
          <a:xfrm>
            <a:off x="7156861" y="5056131"/>
            <a:ext cx="4596055" cy="461665"/>
          </a:xfrm>
          <a:prstGeom prst="rect">
            <a:avLst/>
          </a:prstGeom>
          <a:noFill/>
        </p:spPr>
        <p:txBody>
          <a:bodyPr wrap="square" rtlCol="0">
            <a:spAutoFit/>
          </a:bodyPr>
          <a:p>
            <a:r>
              <a:rPr lang="zh-CN" altLang="en-US" sz="2400" dirty="0"/>
              <a:t>来源：</a:t>
            </a:r>
            <a:r>
              <a:rPr lang="en-US" altLang="zh-CN" sz="2400" dirty="0"/>
              <a:t>medical image analysis</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4" grpId="0" animBg="1"/>
      <p:bldP spid="4" grpId="1" animBg="1"/>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1970"/>
          </a:xfrm>
          <a:prstGeom prst="rect">
            <a:avLst/>
          </a:prstGeom>
          <a:noFill/>
        </p:spPr>
        <p:txBody>
          <a:bodyPr wrap="square" rtlCol="0">
            <a:spAutoFit/>
          </a:bodyPr>
          <a:lstStyle/>
          <a:p>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重构</a:t>
            </a:r>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解码器</a:t>
            </a:r>
            <a:endPar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53" name="图片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6096000" y="1752600"/>
            <a:ext cx="5439410" cy="3352800"/>
          </a:xfrm>
          <a:prstGeom prst="rect">
            <a:avLst/>
          </a:prstGeom>
        </p:spPr>
      </p:pic>
      <p:sp>
        <p:nvSpPr>
          <p:cNvPr id="24" name="文本框 23"/>
          <p:cNvSpPr txBox="1"/>
          <p:nvPr/>
        </p:nvSpPr>
        <p:spPr>
          <a:xfrm>
            <a:off x="673100" y="1609090"/>
            <a:ext cx="5422900" cy="1014730"/>
          </a:xfrm>
          <a:prstGeom prst="rect">
            <a:avLst/>
          </a:prstGeom>
          <a:noFill/>
        </p:spPr>
        <p:txBody>
          <a:bodyPr wrap="square" rtlCol="0">
            <a:spAutoFit/>
          </a:bodyPr>
          <a:p>
            <a:pPr marL="285750" indent="-285750">
              <a:buFont typeface="Wingdings" panose="05000000000000000000" charset="0"/>
              <a:buChar char="Ø"/>
            </a:pPr>
            <a:r>
              <a:rPr lang="en-US" altLang="zh-CN"/>
              <a:t>         </a:t>
            </a:r>
            <a:r>
              <a:rPr lang="zh-CN" altLang="en-US" sz="2000"/>
              <a:t>导出解剖内容，</a:t>
            </a:r>
            <a:r>
              <a:rPr lang="en-US" altLang="zh-CN" sz="2000"/>
              <a:t>     </a:t>
            </a:r>
            <a:r>
              <a:rPr lang="zh-CN" altLang="en-US" sz="2000"/>
              <a:t>对整个图像上的样式分布着色。</a:t>
            </a:r>
            <a:endParaRPr lang="zh-CN" altLang="en-US" sz="2000"/>
          </a:p>
          <a:p>
            <a:pPr marL="285750" indent="-285750">
              <a:buFont typeface="Wingdings" panose="05000000000000000000" charset="0"/>
              <a:buChar char="Ø"/>
            </a:pPr>
            <a:r>
              <a:rPr lang="zh-CN" altLang="en-US" sz="2000"/>
              <a:t>自适应归一化（</a:t>
            </a:r>
            <a:r>
              <a:rPr lang="en-US" altLang="zh-CN" sz="2000"/>
              <a:t>AdaIN</a:t>
            </a:r>
            <a:r>
              <a:rPr lang="zh-CN" altLang="en-US" sz="2000"/>
              <a:t>）控制</a:t>
            </a:r>
            <a:r>
              <a:rPr lang="zh-CN" altLang="en-US" sz="2000"/>
              <a:t>输出样式。</a:t>
            </a:r>
            <a:endParaRPr lang="zh-CN" altLang="en-US" sz="2000"/>
          </a:p>
        </p:txBody>
      </p:sp>
      <p:graphicFrame>
        <p:nvGraphicFramePr>
          <p:cNvPr id="25" name="对象 24">
            <a:hlinkClick r:id="" action="ppaction://ole?verb="/>
          </p:cNvPr>
          <p:cNvGraphicFramePr>
            <a:graphicFrameLocks noChangeAspect="1"/>
          </p:cNvGraphicFramePr>
          <p:nvPr/>
        </p:nvGraphicFramePr>
        <p:xfrm>
          <a:off x="1095375" y="1526540"/>
          <a:ext cx="422910" cy="470535"/>
        </p:xfrm>
        <a:graphic>
          <a:graphicData uri="http://schemas.openxmlformats.org/presentationml/2006/ole">
            <mc:AlternateContent xmlns:mc="http://schemas.openxmlformats.org/markup-compatibility/2006">
              <mc:Choice xmlns:v="urn:schemas-microsoft-com:vml" Requires="v">
                <p:oleObj spid="_x0000_s2049" name="" r:id="rId5" imgW="228600" imgH="254000" progId="Equation.KSEE3">
                  <p:embed/>
                </p:oleObj>
              </mc:Choice>
              <mc:Fallback>
                <p:oleObj name="" r:id="rId5" imgW="228600" imgH="254000" progId="Equation.KSEE3">
                  <p:embed/>
                  <p:pic>
                    <p:nvPicPr>
                      <p:cNvPr id="0" name="图片 2048"/>
                      <p:cNvPicPr/>
                      <p:nvPr/>
                    </p:nvPicPr>
                    <p:blipFill>
                      <a:blip r:embed="rId6"/>
                      <a:stretch>
                        <a:fillRect/>
                      </a:stretch>
                    </p:blipFill>
                    <p:spPr>
                      <a:xfrm>
                        <a:off x="1095375" y="1526540"/>
                        <a:ext cx="422910" cy="470535"/>
                      </a:xfrm>
                      <a:prstGeom prst="rect">
                        <a:avLst/>
                      </a:prstGeom>
                    </p:spPr>
                  </p:pic>
                </p:oleObj>
              </mc:Fallback>
            </mc:AlternateContent>
          </a:graphicData>
        </a:graphic>
      </p:graphicFrame>
      <p:graphicFrame>
        <p:nvGraphicFramePr>
          <p:cNvPr id="30" name="对象 29">
            <a:hlinkClick r:id="" action="ppaction://ole?verb="/>
          </p:cNvPr>
          <p:cNvGraphicFramePr>
            <a:graphicFrameLocks noChangeAspect="1"/>
          </p:cNvGraphicFramePr>
          <p:nvPr>
            <p:custDataLst>
              <p:tags r:id="rId7"/>
            </p:custDataLst>
          </p:nvPr>
        </p:nvGraphicFramePr>
        <p:xfrm>
          <a:off x="3173095" y="1526540"/>
          <a:ext cx="422910" cy="470535"/>
        </p:xfrm>
        <a:graphic>
          <a:graphicData uri="http://schemas.openxmlformats.org/presentationml/2006/ole">
            <mc:AlternateContent xmlns:mc="http://schemas.openxmlformats.org/markup-compatibility/2006">
              <mc:Choice xmlns:v="urn:schemas-microsoft-com:vml" Requires="v">
                <p:oleObj spid="_x0000_s3" name="" r:id="rId8" imgW="228600" imgH="254000" progId="Equation.KSEE3">
                  <p:embed/>
                </p:oleObj>
              </mc:Choice>
              <mc:Fallback>
                <p:oleObj name="" r:id="rId8" imgW="228600" imgH="254000" progId="Equation.KSEE3">
                  <p:embed/>
                  <p:pic>
                    <p:nvPicPr>
                      <p:cNvPr id="0" name="图片 2048"/>
                      <p:cNvPicPr/>
                      <p:nvPr/>
                    </p:nvPicPr>
                    <p:blipFill>
                      <a:blip r:embed="rId9"/>
                      <a:stretch>
                        <a:fillRect/>
                      </a:stretch>
                    </p:blipFill>
                    <p:spPr>
                      <a:xfrm>
                        <a:off x="3173095" y="1526540"/>
                        <a:ext cx="422910" cy="470535"/>
                      </a:xfrm>
                      <a:prstGeom prst="rect">
                        <a:avLst/>
                      </a:prstGeom>
                    </p:spPr>
                  </p:pic>
                </p:oleObj>
              </mc:Fallback>
            </mc:AlternateContent>
          </a:graphicData>
        </a:graphic>
      </p:graphicFrame>
      <p:pic>
        <p:nvPicPr>
          <p:cNvPr id="32" name="图片 31"/>
          <p:cNvPicPr>
            <a:picLocks noChangeAspect="1"/>
          </p:cNvPicPr>
          <p:nvPr>
            <p:custDataLst>
              <p:tags r:id="rId10"/>
            </p:custDataLst>
          </p:nvPr>
        </p:nvPicPr>
        <p:blipFill>
          <a:blip r:embed="rId11"/>
          <a:stretch>
            <a:fillRect/>
          </a:stretch>
        </p:blipFill>
        <p:spPr>
          <a:xfrm>
            <a:off x="1222375" y="3001010"/>
            <a:ext cx="4431030" cy="762000"/>
          </a:xfrm>
          <a:prstGeom prst="rect">
            <a:avLst/>
          </a:prstGeom>
        </p:spPr>
      </p:pic>
      <p:sp>
        <p:nvSpPr>
          <p:cNvPr id="33" name="文本框 32"/>
          <p:cNvSpPr txBox="1"/>
          <p:nvPr/>
        </p:nvSpPr>
        <p:spPr>
          <a:xfrm>
            <a:off x="766445" y="4227195"/>
            <a:ext cx="5189220" cy="368300"/>
          </a:xfrm>
          <a:prstGeom prst="rect">
            <a:avLst/>
          </a:prstGeom>
          <a:noFill/>
        </p:spPr>
        <p:txBody>
          <a:bodyPr wrap="square" rtlCol="0">
            <a:spAutoFit/>
          </a:bodyPr>
          <a:p>
            <a:pPr marL="285750" indent="-285750">
              <a:buFont typeface="Wingdings" panose="05000000000000000000" charset="0"/>
              <a:buChar char="Ø"/>
            </a:pPr>
            <a:r>
              <a:rPr lang="en-US" altLang="zh-CN"/>
              <a:t>SRM</a:t>
            </a:r>
            <a:r>
              <a:rPr lang="zh-CN" altLang="en-US"/>
              <a:t>预测尺度</a:t>
            </a:r>
            <a:r>
              <a:rPr lang="en-US" altLang="zh-CN"/>
              <a:t>      </a:t>
            </a:r>
            <a:r>
              <a:rPr lang="zh-CN" altLang="en-US"/>
              <a:t>和偏置</a:t>
            </a:r>
            <a:r>
              <a:rPr lang="en-US" altLang="zh-CN"/>
              <a:t>      </a:t>
            </a:r>
            <a:endParaRPr lang="zh-CN" altLang="en-US"/>
          </a:p>
        </p:txBody>
      </p:sp>
      <p:graphicFrame>
        <p:nvGraphicFramePr>
          <p:cNvPr id="34" name="对象 33">
            <a:hlinkClick r:id="" action="ppaction://ole?verb="/>
          </p:cNvPr>
          <p:cNvGraphicFramePr>
            <a:graphicFrameLocks noChangeAspect="1"/>
          </p:cNvGraphicFramePr>
          <p:nvPr/>
        </p:nvGraphicFramePr>
        <p:xfrm>
          <a:off x="2510790" y="4227195"/>
          <a:ext cx="291465" cy="379095"/>
        </p:xfrm>
        <a:graphic>
          <a:graphicData uri="http://schemas.openxmlformats.org/presentationml/2006/ole">
            <mc:AlternateContent xmlns:mc="http://schemas.openxmlformats.org/markup-compatibility/2006">
              <mc:Choice xmlns:v="urn:schemas-microsoft-com:vml" Requires="v">
                <p:oleObj spid="_x0000_s2050" name="" r:id="rId12" imgW="127000" imgH="165100" progId="Equation.KSEE3">
                  <p:embed/>
                </p:oleObj>
              </mc:Choice>
              <mc:Fallback>
                <p:oleObj name="" r:id="rId12" imgW="127000" imgH="165100" progId="Equation.KSEE3">
                  <p:embed/>
                  <p:pic>
                    <p:nvPicPr>
                      <p:cNvPr id="0" name="图片 2049"/>
                      <p:cNvPicPr/>
                      <p:nvPr/>
                    </p:nvPicPr>
                    <p:blipFill>
                      <a:blip r:embed="rId13"/>
                      <a:stretch>
                        <a:fillRect/>
                      </a:stretch>
                    </p:blipFill>
                    <p:spPr>
                      <a:xfrm>
                        <a:off x="2510790" y="4227195"/>
                        <a:ext cx="291465" cy="379095"/>
                      </a:xfrm>
                      <a:prstGeom prst="rect">
                        <a:avLst/>
                      </a:prstGeom>
                    </p:spPr>
                  </p:pic>
                </p:oleObj>
              </mc:Fallback>
            </mc:AlternateContent>
          </a:graphicData>
        </a:graphic>
      </p:graphicFrame>
      <p:graphicFrame>
        <p:nvGraphicFramePr>
          <p:cNvPr id="35" name="对象 34">
            <a:hlinkClick r:id="" action="ppaction://ole?verb="/>
          </p:cNvPr>
          <p:cNvGraphicFramePr>
            <a:graphicFrameLocks noChangeAspect="1"/>
          </p:cNvGraphicFramePr>
          <p:nvPr>
            <p:custDataLst>
              <p:tags r:id="rId14"/>
            </p:custDataLst>
          </p:nvPr>
        </p:nvGraphicFramePr>
        <p:xfrm>
          <a:off x="3456305" y="4139565"/>
          <a:ext cx="349885" cy="466725"/>
        </p:xfrm>
        <a:graphic>
          <a:graphicData uri="http://schemas.openxmlformats.org/presentationml/2006/ole">
            <mc:AlternateContent xmlns:mc="http://schemas.openxmlformats.org/markup-compatibility/2006">
              <mc:Choice xmlns:v="urn:schemas-microsoft-com:vml" Requires="v">
                <p:oleObj spid="_x0000_s7" name="" r:id="rId15" imgW="152400" imgH="203200" progId="Equation.KSEE3">
                  <p:embed/>
                </p:oleObj>
              </mc:Choice>
              <mc:Fallback>
                <p:oleObj name="" r:id="rId15" imgW="152400" imgH="203200" progId="Equation.KSEE3">
                  <p:embed/>
                  <p:pic>
                    <p:nvPicPr>
                      <p:cNvPr id="0" name="图片 2049"/>
                      <p:cNvPicPr/>
                      <p:nvPr/>
                    </p:nvPicPr>
                    <p:blipFill>
                      <a:blip r:embed="rId16"/>
                      <a:stretch>
                        <a:fillRect/>
                      </a:stretch>
                    </p:blipFill>
                    <p:spPr>
                      <a:xfrm>
                        <a:off x="3456305" y="4139565"/>
                        <a:ext cx="349885" cy="466725"/>
                      </a:xfrm>
                      <a:prstGeom prst="rect">
                        <a:avLst/>
                      </a:prstGeom>
                    </p:spPr>
                  </p:pic>
                </p:oleObj>
              </mc:Fallback>
            </mc:AlternateContent>
          </a:graphicData>
        </a:graphic>
      </p:graphicFrame>
      <p:pic>
        <p:nvPicPr>
          <p:cNvPr id="36" name="图片 35"/>
          <p:cNvPicPr>
            <a:picLocks noChangeAspect="1"/>
          </p:cNvPicPr>
          <p:nvPr>
            <p:custDataLst>
              <p:tags r:id="rId17"/>
            </p:custDataLst>
          </p:nvPr>
        </p:nvPicPr>
        <p:blipFill>
          <a:blip r:embed="rId18"/>
          <a:stretch>
            <a:fillRect/>
          </a:stretch>
        </p:blipFill>
        <p:spPr>
          <a:xfrm>
            <a:off x="1518285" y="4885055"/>
            <a:ext cx="2752725" cy="842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7890" y="264160"/>
            <a:ext cx="3345180" cy="521970"/>
          </a:xfrm>
          <a:prstGeom prst="rect">
            <a:avLst/>
          </a:prstGeom>
          <a:noFill/>
        </p:spPr>
        <p:txBody>
          <a:bodyPr wrap="square" rtlCol="0">
            <a:spAutoFit/>
          </a:bodyPr>
          <a:lstStyle/>
          <a:p>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领域风格</a:t>
            </a:r>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对比学习</a:t>
            </a:r>
            <a:endPar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2" name="图片 1"/>
          <p:cNvPicPr>
            <a:picLocks noChangeAspect="1"/>
          </p:cNvPicPr>
          <p:nvPr>
            <p:custDataLst>
              <p:tags r:id="rId3"/>
            </p:custDataLst>
          </p:nvPr>
        </p:nvPicPr>
        <p:blipFill>
          <a:blip r:embed="rId4"/>
          <a:srcRect t="687" r="1844"/>
          <a:stretch>
            <a:fillRect/>
          </a:stretch>
        </p:blipFill>
        <p:spPr>
          <a:xfrm>
            <a:off x="7918450" y="1868170"/>
            <a:ext cx="3683635" cy="3121660"/>
          </a:xfrm>
          <a:prstGeom prst="rect">
            <a:avLst/>
          </a:prstGeom>
        </p:spPr>
      </p:pic>
      <p:sp>
        <p:nvSpPr>
          <p:cNvPr id="3" name="文本框 2"/>
          <p:cNvSpPr txBox="1"/>
          <p:nvPr/>
        </p:nvSpPr>
        <p:spPr>
          <a:xfrm>
            <a:off x="755650" y="1365885"/>
            <a:ext cx="7234555" cy="768350"/>
          </a:xfrm>
          <a:prstGeom prst="rect">
            <a:avLst/>
          </a:prstGeom>
          <a:noFill/>
        </p:spPr>
        <p:txBody>
          <a:bodyPr wrap="square" rtlCol="0">
            <a:spAutoFit/>
          </a:bodyPr>
          <a:p>
            <a:r>
              <a:rPr lang="zh-CN" altLang="en-US" sz="2400" b="1"/>
              <a:t>原因：</a:t>
            </a:r>
            <a:r>
              <a:rPr lang="en-US" altLang="zh-CN" sz="2000"/>
              <a:t>    </a:t>
            </a:r>
            <a:r>
              <a:rPr lang="zh-CN" altLang="en-US" sz="2000"/>
              <a:t>有效时域是特定的，</a:t>
            </a:r>
            <a:r>
              <a:rPr lang="en-US" altLang="zh-CN" sz="2000"/>
              <a:t>    </a:t>
            </a:r>
            <a:r>
              <a:rPr lang="zh-CN" altLang="en-US" sz="2000"/>
              <a:t>不充分监督实现域特定风格的编码。使用对比学习约束</a:t>
            </a:r>
            <a:r>
              <a:rPr lang="zh-CN" altLang="en-US" sz="2000"/>
              <a:t>风格编码。</a:t>
            </a:r>
            <a:endParaRPr lang="zh-CN" altLang="en-US" sz="2000"/>
          </a:p>
        </p:txBody>
      </p:sp>
      <p:graphicFrame>
        <p:nvGraphicFramePr>
          <p:cNvPr id="30" name="对象 29">
            <a:hlinkClick r:id="" action="ppaction://ole?verb="/>
          </p:cNvPr>
          <p:cNvGraphicFramePr>
            <a:graphicFrameLocks noChangeAspect="1"/>
          </p:cNvGraphicFramePr>
          <p:nvPr>
            <p:custDataLst>
              <p:tags r:id="rId5"/>
            </p:custDataLst>
          </p:nvPr>
        </p:nvGraphicFramePr>
        <p:xfrm>
          <a:off x="1613535" y="1365885"/>
          <a:ext cx="422910" cy="470535"/>
        </p:xfrm>
        <a:graphic>
          <a:graphicData uri="http://schemas.openxmlformats.org/presentationml/2006/ole">
            <mc:AlternateContent xmlns:mc="http://schemas.openxmlformats.org/markup-compatibility/2006">
              <mc:Choice xmlns:v="urn:schemas-microsoft-com:vml" Requires="v">
                <p:oleObj spid="_x0000_s2049" name="" r:id="rId6" imgW="228600" imgH="254000" progId="Equation.KSEE3">
                  <p:embed/>
                </p:oleObj>
              </mc:Choice>
              <mc:Fallback>
                <p:oleObj name="" r:id="rId6" imgW="228600" imgH="254000" progId="Equation.KSEE3">
                  <p:embed/>
                  <p:pic>
                    <p:nvPicPr>
                      <p:cNvPr id="0" name="图片 2048"/>
                      <p:cNvPicPr/>
                      <p:nvPr/>
                    </p:nvPicPr>
                    <p:blipFill>
                      <a:blip r:embed="rId7"/>
                      <a:stretch>
                        <a:fillRect/>
                      </a:stretch>
                    </p:blipFill>
                    <p:spPr>
                      <a:xfrm>
                        <a:off x="1613535" y="1365885"/>
                        <a:ext cx="422910" cy="470535"/>
                      </a:xfrm>
                      <a:prstGeom prst="rect">
                        <a:avLst/>
                      </a:prstGeom>
                    </p:spPr>
                  </p:pic>
                </p:oleObj>
              </mc:Fallback>
            </mc:AlternateContent>
          </a:graphicData>
        </a:graphic>
      </p:graphicFrame>
      <p:graphicFrame>
        <p:nvGraphicFramePr>
          <p:cNvPr id="31" name="对象 30">
            <a:hlinkClick r:id="" action="ppaction://ole?verb="/>
          </p:cNvPr>
          <p:cNvGraphicFramePr>
            <a:graphicFrameLocks noChangeAspect="1"/>
          </p:cNvGraphicFramePr>
          <p:nvPr>
            <p:custDataLst>
              <p:tags r:id="rId8"/>
            </p:custDataLst>
          </p:nvPr>
        </p:nvGraphicFramePr>
        <p:xfrm>
          <a:off x="4137660" y="1389380"/>
          <a:ext cx="469900" cy="423545"/>
        </p:xfrm>
        <a:graphic>
          <a:graphicData uri="http://schemas.openxmlformats.org/presentationml/2006/ole">
            <mc:AlternateContent xmlns:mc="http://schemas.openxmlformats.org/markup-compatibility/2006">
              <mc:Choice xmlns:v="urn:schemas-microsoft-com:vml" Requires="v">
                <p:oleObj spid="_x0000_s32" name="" r:id="rId9" imgW="254000" imgH="228600" progId="Equation.KSEE3">
                  <p:embed/>
                </p:oleObj>
              </mc:Choice>
              <mc:Fallback>
                <p:oleObj name="" r:id="rId9" imgW="254000" imgH="228600" progId="Equation.KSEE3">
                  <p:embed/>
                  <p:pic>
                    <p:nvPicPr>
                      <p:cNvPr id="0" name="图片 2048"/>
                      <p:cNvPicPr/>
                      <p:nvPr/>
                    </p:nvPicPr>
                    <p:blipFill>
                      <a:blip r:embed="rId10"/>
                      <a:stretch>
                        <a:fillRect/>
                      </a:stretch>
                    </p:blipFill>
                    <p:spPr>
                      <a:xfrm>
                        <a:off x="4137660" y="1389380"/>
                        <a:ext cx="469900" cy="423545"/>
                      </a:xfrm>
                      <a:prstGeom prst="rect">
                        <a:avLst/>
                      </a:prstGeom>
                    </p:spPr>
                  </p:pic>
                </p:oleObj>
              </mc:Fallback>
            </mc:AlternateContent>
          </a:graphicData>
        </a:graphic>
      </p:graphicFrame>
      <p:graphicFrame>
        <p:nvGraphicFramePr>
          <p:cNvPr id="33" name="对象 32">
            <a:hlinkClick r:id="" action="ppaction://ole?verb="/>
          </p:cNvPr>
          <p:cNvGraphicFramePr>
            <a:graphicFrameLocks noChangeAspect="1"/>
          </p:cNvGraphicFramePr>
          <p:nvPr>
            <p:custDataLst>
              <p:tags r:id="rId11"/>
            </p:custDataLst>
          </p:nvPr>
        </p:nvGraphicFramePr>
        <p:xfrm>
          <a:off x="1277938" y="2133918"/>
          <a:ext cx="728345" cy="471170"/>
        </p:xfrm>
        <a:graphic>
          <a:graphicData uri="http://schemas.openxmlformats.org/presentationml/2006/ole">
            <mc:AlternateContent xmlns:mc="http://schemas.openxmlformats.org/markup-compatibility/2006">
              <mc:Choice xmlns:v="urn:schemas-microsoft-com:vml" Requires="v">
                <p:oleObj spid="_x0000_s34" name="" r:id="rId12" imgW="393700" imgH="254000" progId="Equation.KSEE3">
                  <p:embed/>
                </p:oleObj>
              </mc:Choice>
              <mc:Fallback>
                <p:oleObj name="" r:id="rId12" imgW="393700" imgH="254000" progId="Equation.KSEE3">
                  <p:embed/>
                  <p:pic>
                    <p:nvPicPr>
                      <p:cNvPr id="0" name="图片 2048"/>
                      <p:cNvPicPr/>
                      <p:nvPr/>
                    </p:nvPicPr>
                    <p:blipFill>
                      <a:blip r:embed="rId13"/>
                      <a:stretch>
                        <a:fillRect/>
                      </a:stretch>
                    </p:blipFill>
                    <p:spPr>
                      <a:xfrm>
                        <a:off x="1277938" y="2133918"/>
                        <a:ext cx="728345" cy="471170"/>
                      </a:xfrm>
                      <a:prstGeom prst="rect">
                        <a:avLst/>
                      </a:prstGeom>
                    </p:spPr>
                  </p:pic>
                </p:oleObj>
              </mc:Fallback>
            </mc:AlternateContent>
          </a:graphicData>
        </a:graphic>
      </p:graphicFrame>
      <p:graphicFrame>
        <p:nvGraphicFramePr>
          <p:cNvPr id="35" name="对象 34">
            <a:hlinkClick r:id="" action="ppaction://ole?verb="/>
          </p:cNvPr>
          <p:cNvGraphicFramePr>
            <a:graphicFrameLocks noChangeAspect="1"/>
          </p:cNvGraphicFramePr>
          <p:nvPr>
            <p:custDataLst>
              <p:tags r:id="rId14"/>
            </p:custDataLst>
          </p:nvPr>
        </p:nvGraphicFramePr>
        <p:xfrm>
          <a:off x="2550796" y="2133918"/>
          <a:ext cx="1080770" cy="471170"/>
        </p:xfrm>
        <a:graphic>
          <a:graphicData uri="http://schemas.openxmlformats.org/presentationml/2006/ole">
            <mc:AlternateContent xmlns:mc="http://schemas.openxmlformats.org/markup-compatibility/2006">
              <mc:Choice xmlns:v="urn:schemas-microsoft-com:vml" Requires="v">
                <p:oleObj spid="_x0000_s36" name="" r:id="rId15" imgW="584200" imgH="254000" progId="Equation.KSEE3">
                  <p:embed/>
                </p:oleObj>
              </mc:Choice>
              <mc:Fallback>
                <p:oleObj name="" r:id="rId15" imgW="584200" imgH="254000" progId="Equation.KSEE3">
                  <p:embed/>
                  <p:pic>
                    <p:nvPicPr>
                      <p:cNvPr id="0" name="图片 2048"/>
                      <p:cNvPicPr/>
                      <p:nvPr/>
                    </p:nvPicPr>
                    <p:blipFill>
                      <a:blip r:embed="rId16"/>
                      <a:stretch>
                        <a:fillRect/>
                      </a:stretch>
                    </p:blipFill>
                    <p:spPr>
                      <a:xfrm>
                        <a:off x="2550796" y="2133918"/>
                        <a:ext cx="1080770" cy="471170"/>
                      </a:xfrm>
                      <a:prstGeom prst="rect">
                        <a:avLst/>
                      </a:prstGeom>
                    </p:spPr>
                  </p:pic>
                </p:oleObj>
              </mc:Fallback>
            </mc:AlternateContent>
          </a:graphicData>
        </a:graphic>
      </p:graphicFrame>
      <p:sp>
        <p:nvSpPr>
          <p:cNvPr id="37" name="文本框 36"/>
          <p:cNvSpPr txBox="1"/>
          <p:nvPr/>
        </p:nvSpPr>
        <p:spPr>
          <a:xfrm>
            <a:off x="860425" y="2170430"/>
            <a:ext cx="6634480" cy="398780"/>
          </a:xfrm>
          <a:prstGeom prst="rect">
            <a:avLst/>
          </a:prstGeom>
          <a:noFill/>
        </p:spPr>
        <p:txBody>
          <a:bodyPr wrap="square" rtlCol="0">
            <a:spAutoFit/>
          </a:bodyPr>
          <a:p>
            <a:pPr marL="342900" indent="-342900">
              <a:buFont typeface="Wingdings" panose="05000000000000000000" charset="0"/>
              <a:buChar char="Ø"/>
            </a:pPr>
            <a:r>
              <a:rPr lang="en-US" altLang="zh-CN" sz="2000"/>
              <a:t>                                              </a:t>
            </a:r>
            <a:r>
              <a:rPr lang="zh-CN" altLang="en-US" sz="2000"/>
              <a:t>正对，最大化他们的相似性</a:t>
            </a:r>
            <a:endParaRPr lang="zh-CN" altLang="en-US" sz="2000"/>
          </a:p>
        </p:txBody>
      </p:sp>
      <p:sp>
        <p:nvSpPr>
          <p:cNvPr id="38" name="五边形 37"/>
          <p:cNvSpPr/>
          <p:nvPr/>
        </p:nvSpPr>
        <p:spPr>
          <a:xfrm>
            <a:off x="2067560" y="2299335"/>
            <a:ext cx="495935" cy="75565"/>
          </a:xfrm>
          <a:prstGeom prst="homePlat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1" name="文本框 40"/>
          <p:cNvSpPr txBox="1"/>
          <p:nvPr/>
        </p:nvSpPr>
        <p:spPr>
          <a:xfrm>
            <a:off x="860425" y="2605405"/>
            <a:ext cx="6842760" cy="706755"/>
          </a:xfrm>
          <a:prstGeom prst="rect">
            <a:avLst/>
          </a:prstGeom>
          <a:noFill/>
        </p:spPr>
        <p:txBody>
          <a:bodyPr wrap="square" rtlCol="0">
            <a:spAutoFit/>
          </a:bodyPr>
          <a:p>
            <a:pPr marL="342900" indent="-342900">
              <a:buFont typeface="Wingdings" panose="05000000000000000000" charset="0"/>
              <a:buChar char="Ø"/>
            </a:pPr>
            <a:r>
              <a:rPr lang="zh-CN" altLang="en-US" sz="2000"/>
              <a:t>不同域的风格代码构成负集合</a:t>
            </a:r>
            <a:r>
              <a:rPr lang="en-US" altLang="zh-CN" sz="2000"/>
              <a:t>      </a:t>
            </a:r>
            <a:r>
              <a:rPr lang="zh-CN" altLang="en-US" sz="2000"/>
              <a:t>，最小化</a:t>
            </a:r>
            <a:r>
              <a:rPr lang="en-US" altLang="zh-CN" sz="2000"/>
              <a:t>      </a:t>
            </a:r>
            <a:r>
              <a:rPr lang="zh-CN" altLang="en-US" sz="2000"/>
              <a:t>中每个元素和</a:t>
            </a:r>
            <a:r>
              <a:rPr lang="en-US" altLang="zh-CN" sz="2000"/>
              <a:t>           </a:t>
            </a:r>
            <a:r>
              <a:rPr lang="zh-CN" altLang="en-US" sz="2000"/>
              <a:t>的相似度</a:t>
            </a:r>
            <a:endParaRPr lang="zh-CN" altLang="en-US" sz="2000"/>
          </a:p>
        </p:txBody>
      </p:sp>
      <p:pic>
        <p:nvPicPr>
          <p:cNvPr id="43" name="图片 42"/>
          <p:cNvPicPr>
            <a:picLocks noChangeAspect="1"/>
          </p:cNvPicPr>
          <p:nvPr>
            <p:custDataLst>
              <p:tags r:id="rId17"/>
            </p:custDataLst>
          </p:nvPr>
        </p:nvPicPr>
        <p:blipFill>
          <a:blip r:embed="rId18"/>
          <a:stretch>
            <a:fillRect/>
          </a:stretch>
        </p:blipFill>
        <p:spPr>
          <a:xfrm>
            <a:off x="1428750" y="3688080"/>
            <a:ext cx="4824095" cy="905510"/>
          </a:xfrm>
          <a:prstGeom prst="rect">
            <a:avLst/>
          </a:prstGeom>
        </p:spPr>
      </p:pic>
      <p:graphicFrame>
        <p:nvGraphicFramePr>
          <p:cNvPr id="44" name="对象 43">
            <a:hlinkClick r:id="" action="ppaction://ole?verb="/>
          </p:cNvPr>
          <p:cNvGraphicFramePr>
            <a:graphicFrameLocks noChangeAspect="1"/>
          </p:cNvGraphicFramePr>
          <p:nvPr/>
        </p:nvGraphicFramePr>
        <p:xfrm>
          <a:off x="4607560" y="2605405"/>
          <a:ext cx="396240" cy="396240"/>
        </p:xfrm>
        <a:graphic>
          <a:graphicData uri="http://schemas.openxmlformats.org/presentationml/2006/ole">
            <mc:AlternateContent xmlns:mc="http://schemas.openxmlformats.org/markup-compatibility/2006">
              <mc:Choice xmlns:v="urn:schemas-microsoft-com:vml" Requires="v">
                <p:oleObj spid="_x0000_s3073" name="" r:id="rId19" imgW="241300" imgH="241300" progId="Equation.KSEE3">
                  <p:embed/>
                </p:oleObj>
              </mc:Choice>
              <mc:Fallback>
                <p:oleObj name="" r:id="rId19" imgW="241300" imgH="241300" progId="Equation.KSEE3">
                  <p:embed/>
                  <p:pic>
                    <p:nvPicPr>
                      <p:cNvPr id="0" name="图片 3072"/>
                      <p:cNvPicPr/>
                      <p:nvPr/>
                    </p:nvPicPr>
                    <p:blipFill>
                      <a:blip r:embed="rId20"/>
                      <a:stretch>
                        <a:fillRect/>
                      </a:stretch>
                    </p:blipFill>
                    <p:spPr>
                      <a:xfrm>
                        <a:off x="4607560" y="2605405"/>
                        <a:ext cx="396240" cy="396240"/>
                      </a:xfrm>
                      <a:prstGeom prst="rect">
                        <a:avLst/>
                      </a:prstGeom>
                    </p:spPr>
                  </p:pic>
                </p:oleObj>
              </mc:Fallback>
            </mc:AlternateContent>
          </a:graphicData>
        </a:graphic>
      </p:graphicFrame>
      <p:graphicFrame>
        <p:nvGraphicFramePr>
          <p:cNvPr id="45" name="对象 44">
            <a:hlinkClick r:id="" action="ppaction://ole?verb="/>
          </p:cNvPr>
          <p:cNvGraphicFramePr>
            <a:graphicFrameLocks noChangeAspect="1"/>
          </p:cNvGraphicFramePr>
          <p:nvPr>
            <p:custDataLst>
              <p:tags r:id="rId21"/>
            </p:custDataLst>
          </p:nvPr>
        </p:nvGraphicFramePr>
        <p:xfrm>
          <a:off x="1621156" y="2902903"/>
          <a:ext cx="422910" cy="471170"/>
        </p:xfrm>
        <a:graphic>
          <a:graphicData uri="http://schemas.openxmlformats.org/presentationml/2006/ole">
            <mc:AlternateContent xmlns:mc="http://schemas.openxmlformats.org/markup-compatibility/2006">
              <mc:Choice xmlns:v="urn:schemas-microsoft-com:vml" Requires="v">
                <p:oleObj spid="_x0000_s46" name="" r:id="rId22" imgW="228600" imgH="254000" progId="Equation.KSEE3">
                  <p:embed/>
                </p:oleObj>
              </mc:Choice>
              <mc:Fallback>
                <p:oleObj name="" r:id="rId22" imgW="228600" imgH="254000" progId="Equation.KSEE3">
                  <p:embed/>
                  <p:pic>
                    <p:nvPicPr>
                      <p:cNvPr id="0" name="图片 2048"/>
                      <p:cNvPicPr/>
                      <p:nvPr/>
                    </p:nvPicPr>
                    <p:blipFill>
                      <a:blip r:embed="rId23"/>
                      <a:stretch>
                        <a:fillRect/>
                      </a:stretch>
                    </p:blipFill>
                    <p:spPr>
                      <a:xfrm>
                        <a:off x="1621156" y="2902903"/>
                        <a:ext cx="422910" cy="471170"/>
                      </a:xfrm>
                      <a:prstGeom prst="rect">
                        <a:avLst/>
                      </a:prstGeom>
                    </p:spPr>
                  </p:pic>
                </p:oleObj>
              </mc:Fallback>
            </mc:AlternateContent>
          </a:graphicData>
        </a:graphic>
      </p:graphicFrame>
      <p:graphicFrame>
        <p:nvGraphicFramePr>
          <p:cNvPr id="47" name="对象 46">
            <a:hlinkClick r:id="" action="ppaction://ole?verb="/>
          </p:cNvPr>
          <p:cNvGraphicFramePr>
            <a:graphicFrameLocks noChangeAspect="1"/>
          </p:cNvGraphicFramePr>
          <p:nvPr>
            <p:custDataLst>
              <p:tags r:id="rId24"/>
            </p:custDataLst>
          </p:nvPr>
        </p:nvGraphicFramePr>
        <p:xfrm>
          <a:off x="5979795" y="2605405"/>
          <a:ext cx="396240" cy="396240"/>
        </p:xfrm>
        <a:graphic>
          <a:graphicData uri="http://schemas.openxmlformats.org/presentationml/2006/ole">
            <mc:AlternateContent xmlns:mc="http://schemas.openxmlformats.org/markup-compatibility/2006">
              <mc:Choice xmlns:v="urn:schemas-microsoft-com:vml" Requires="v">
                <p:oleObj spid="_x0000_s7" name="" r:id="rId25" imgW="241300" imgH="241300" progId="Equation.KSEE3">
                  <p:embed/>
                </p:oleObj>
              </mc:Choice>
              <mc:Fallback>
                <p:oleObj name="" r:id="rId25" imgW="241300" imgH="241300" progId="Equation.KSEE3">
                  <p:embed/>
                  <p:pic>
                    <p:nvPicPr>
                      <p:cNvPr id="0" name="图片 3072"/>
                      <p:cNvPicPr/>
                      <p:nvPr/>
                    </p:nvPicPr>
                    <p:blipFill>
                      <a:blip r:embed="rId20"/>
                      <a:stretch>
                        <a:fillRect/>
                      </a:stretch>
                    </p:blipFill>
                    <p:spPr>
                      <a:xfrm>
                        <a:off x="5979795" y="2605405"/>
                        <a:ext cx="396240" cy="396240"/>
                      </a:xfrm>
                      <a:prstGeom prst="rect">
                        <a:avLst/>
                      </a:prstGeom>
                    </p:spPr>
                  </p:pic>
                </p:oleObj>
              </mc:Fallback>
            </mc:AlternateContent>
          </a:graphicData>
        </a:graphic>
      </p:graphicFrame>
      <p:sp>
        <p:nvSpPr>
          <p:cNvPr id="48" name="文本框 47"/>
          <p:cNvSpPr txBox="1"/>
          <p:nvPr/>
        </p:nvSpPr>
        <p:spPr>
          <a:xfrm>
            <a:off x="1449070" y="5111115"/>
            <a:ext cx="4064000" cy="398780"/>
          </a:xfrm>
          <a:prstGeom prst="rect">
            <a:avLst/>
          </a:prstGeom>
          <a:noFill/>
        </p:spPr>
        <p:txBody>
          <a:bodyPr wrap="square" rtlCol="0">
            <a:spAutoFit/>
          </a:bodyPr>
          <a:p>
            <a:r>
              <a:rPr lang="en-US" altLang="zh-CN" sz="2000"/>
              <a:t>sim(.,.):</a:t>
            </a:r>
            <a:r>
              <a:rPr lang="zh-CN" altLang="en-US" sz="2000"/>
              <a:t>余弦相似性</a:t>
            </a:r>
            <a:endParaRPr lang="zh-CN" altLang="en-US" sz="2000"/>
          </a:p>
        </p:txBody>
      </p:sp>
      <p:graphicFrame>
        <p:nvGraphicFramePr>
          <p:cNvPr id="50" name="对象 49">
            <a:hlinkClick r:id="" action="ppaction://ole?verb="/>
          </p:cNvPr>
          <p:cNvGraphicFramePr>
            <a:graphicFrameLocks noChangeAspect="1"/>
          </p:cNvGraphicFramePr>
          <p:nvPr/>
        </p:nvGraphicFramePr>
        <p:xfrm>
          <a:off x="4303395" y="5131435"/>
          <a:ext cx="700405" cy="279400"/>
        </p:xfrm>
        <a:graphic>
          <a:graphicData uri="http://schemas.openxmlformats.org/presentationml/2006/ole">
            <mc:AlternateContent xmlns:mc="http://schemas.openxmlformats.org/markup-compatibility/2006">
              <mc:Choice xmlns:v="urn:schemas-microsoft-com:vml" Requires="v">
                <p:oleObj spid="_x0000_s3074" name="" r:id="rId26" imgW="444500" imgH="177165" progId="Equation.KSEE3">
                  <p:embed/>
                </p:oleObj>
              </mc:Choice>
              <mc:Fallback>
                <p:oleObj name="" r:id="rId26" imgW="444500" imgH="177165" progId="Equation.KSEE3">
                  <p:embed/>
                  <p:pic>
                    <p:nvPicPr>
                      <p:cNvPr id="0" name="图片 3073"/>
                      <p:cNvPicPr/>
                      <p:nvPr/>
                    </p:nvPicPr>
                    <p:blipFill>
                      <a:blip r:embed="rId27"/>
                      <a:stretch>
                        <a:fillRect/>
                      </a:stretch>
                    </p:blipFill>
                    <p:spPr>
                      <a:xfrm>
                        <a:off x="4303395" y="5131435"/>
                        <a:ext cx="700405" cy="279400"/>
                      </a:xfrm>
                      <a:prstGeom prst="rect">
                        <a:avLst/>
                      </a:prstGeom>
                    </p:spPr>
                  </p:pic>
                </p:oleObj>
              </mc:Fallback>
            </mc:AlternateContent>
          </a:graphicData>
        </a:graphic>
      </p:graphicFrame>
      <p:sp>
        <p:nvSpPr>
          <p:cNvPr id="51" name="文本框 50"/>
          <p:cNvSpPr txBox="1"/>
          <p:nvPr/>
        </p:nvSpPr>
        <p:spPr>
          <a:xfrm>
            <a:off x="5003800" y="5131435"/>
            <a:ext cx="4064000" cy="398780"/>
          </a:xfrm>
          <a:prstGeom prst="rect">
            <a:avLst/>
          </a:prstGeom>
          <a:noFill/>
        </p:spPr>
        <p:txBody>
          <a:bodyPr wrap="square" rtlCol="0">
            <a:spAutoFit/>
          </a:bodyPr>
          <a:p>
            <a:r>
              <a:rPr lang="zh-CN" altLang="en-US"/>
              <a:t>：</a:t>
            </a:r>
            <a:r>
              <a:rPr lang="zh-CN" altLang="en-US" sz="2000"/>
              <a:t>温度缩放参数</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7890" y="264160"/>
            <a:ext cx="5535295" cy="521970"/>
          </a:xfrm>
          <a:prstGeom prst="rect">
            <a:avLst/>
          </a:prstGeom>
          <a:noFill/>
        </p:spPr>
        <p:txBody>
          <a:bodyPr wrap="square" rtlCol="0">
            <a:spAutoFit/>
          </a:bodyPr>
          <a:lstStyle/>
          <a:p>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保持结构一致的风格</a:t>
            </a:r>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增强</a:t>
            </a:r>
            <a:endPar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3" name="文本框 2"/>
          <p:cNvSpPr txBox="1"/>
          <p:nvPr/>
        </p:nvSpPr>
        <p:spPr>
          <a:xfrm>
            <a:off x="931545" y="1290955"/>
            <a:ext cx="8214995" cy="768350"/>
          </a:xfrm>
          <a:prstGeom prst="rect">
            <a:avLst/>
          </a:prstGeom>
          <a:noFill/>
        </p:spPr>
        <p:txBody>
          <a:bodyPr wrap="square" rtlCol="0">
            <a:spAutoFit/>
          </a:bodyPr>
          <a:p>
            <a:r>
              <a:rPr lang="zh-CN" altLang="en-US" sz="2400" b="1"/>
              <a:t>目的：</a:t>
            </a:r>
            <a:r>
              <a:rPr lang="zh-CN" altLang="en-US" sz="2000"/>
              <a:t>替换图像风格，自动生成具有不同风格的图像。</a:t>
            </a:r>
            <a:r>
              <a:rPr lang="en-US" altLang="zh-CN" sz="2000"/>
              <a:t> </a:t>
            </a:r>
            <a:endParaRPr lang="en-US" altLang="zh-CN" sz="2000"/>
          </a:p>
          <a:p>
            <a:r>
              <a:rPr lang="en-US" altLang="zh-CN" sz="2000"/>
              <a:t>                </a:t>
            </a:r>
            <a:r>
              <a:rPr lang="zh-CN" altLang="en-US" sz="2000"/>
              <a:t>迫使解剖编码器获得域不变的解剖表示而不管</a:t>
            </a:r>
            <a:r>
              <a:rPr lang="en-US" altLang="zh-CN" sz="2000"/>
              <a:t>           </a:t>
            </a:r>
            <a:r>
              <a:rPr lang="zh-CN" altLang="en-US" sz="2000"/>
              <a:t>和</a:t>
            </a:r>
            <a:r>
              <a:rPr lang="en-US" altLang="zh-CN" sz="2000"/>
              <a:t>        </a:t>
            </a:r>
            <a:r>
              <a:rPr lang="zh-CN" altLang="en-US" sz="2000"/>
              <a:t>。</a:t>
            </a:r>
            <a:r>
              <a:rPr lang="en-US" altLang="zh-CN" sz="2000"/>
              <a:t> </a:t>
            </a:r>
            <a:endParaRPr lang="en-US" altLang="zh-CN" sz="2000"/>
          </a:p>
        </p:txBody>
      </p:sp>
      <p:sp>
        <p:nvSpPr>
          <p:cNvPr id="8" name="文本框 7"/>
          <p:cNvSpPr txBox="1"/>
          <p:nvPr/>
        </p:nvSpPr>
        <p:spPr>
          <a:xfrm>
            <a:off x="931545" y="1990725"/>
            <a:ext cx="7937500" cy="460375"/>
          </a:xfrm>
          <a:prstGeom prst="rect">
            <a:avLst/>
          </a:prstGeom>
          <a:noFill/>
        </p:spPr>
        <p:txBody>
          <a:bodyPr wrap="square" rtlCol="0">
            <a:spAutoFit/>
          </a:bodyPr>
          <a:p>
            <a:r>
              <a:rPr lang="zh-CN" altLang="en-US" sz="2400" b="1"/>
              <a:t>方法：</a:t>
            </a:r>
            <a:r>
              <a:rPr lang="zh-CN" altLang="en-US" sz="2000">
                <a:latin typeface="+mn-ea"/>
                <a:cs typeface="+mn-ea"/>
              </a:rPr>
              <a:t>每个训练迭代中，用</a:t>
            </a:r>
            <a:r>
              <a:rPr lang="en-US" altLang="zh-CN" sz="2000">
                <a:latin typeface="+mn-ea"/>
                <a:cs typeface="+mn-ea"/>
              </a:rPr>
              <a:t> F </a:t>
            </a:r>
            <a:r>
              <a:rPr lang="zh-CN" altLang="en-US" sz="2000">
                <a:latin typeface="+mn-ea"/>
                <a:cs typeface="+mn-ea"/>
              </a:rPr>
              <a:t>与随机权重的线性组合来编码</a:t>
            </a:r>
            <a:endParaRPr lang="zh-CN" altLang="en-US" sz="2000">
              <a:latin typeface="+mn-ea"/>
              <a:cs typeface="+mn-ea"/>
            </a:endParaRPr>
          </a:p>
        </p:txBody>
      </p:sp>
      <p:pic>
        <p:nvPicPr>
          <p:cNvPr id="10" name="图片 9"/>
          <p:cNvPicPr>
            <a:picLocks noChangeAspect="1"/>
          </p:cNvPicPr>
          <p:nvPr>
            <p:custDataLst>
              <p:tags r:id="rId3"/>
            </p:custDataLst>
          </p:nvPr>
        </p:nvPicPr>
        <p:blipFill>
          <a:blip r:embed="rId4"/>
          <a:stretch>
            <a:fillRect/>
          </a:stretch>
        </p:blipFill>
        <p:spPr>
          <a:xfrm>
            <a:off x="1782445" y="2524125"/>
            <a:ext cx="1905000" cy="904875"/>
          </a:xfrm>
          <a:prstGeom prst="rect">
            <a:avLst/>
          </a:prstGeom>
        </p:spPr>
      </p:pic>
      <p:graphicFrame>
        <p:nvGraphicFramePr>
          <p:cNvPr id="12" name="对象 11">
            <a:hlinkClick r:id="" action="ppaction://ole?verb="/>
          </p:cNvPr>
          <p:cNvGraphicFramePr>
            <a:graphicFrameLocks noChangeAspect="1"/>
          </p:cNvGraphicFramePr>
          <p:nvPr/>
        </p:nvGraphicFramePr>
        <p:xfrm>
          <a:off x="1164590" y="3535998"/>
          <a:ext cx="360680" cy="445770"/>
        </p:xfrm>
        <a:graphic>
          <a:graphicData uri="http://schemas.openxmlformats.org/presentationml/2006/ole">
            <mc:AlternateContent xmlns:mc="http://schemas.openxmlformats.org/markup-compatibility/2006">
              <mc:Choice xmlns:v="urn:schemas-microsoft-com:vml" Requires="v">
                <p:oleObj spid="_x0000_s4098" name="" r:id="rId5" imgW="215900" imgH="266700" progId="Equation.KSEE3">
                  <p:embed/>
                </p:oleObj>
              </mc:Choice>
              <mc:Fallback>
                <p:oleObj name="" r:id="rId5" imgW="215900" imgH="266700" progId="Equation.KSEE3">
                  <p:embed/>
                  <p:pic>
                    <p:nvPicPr>
                      <p:cNvPr id="0" name="图片 4097"/>
                      <p:cNvPicPr/>
                      <p:nvPr/>
                    </p:nvPicPr>
                    <p:blipFill>
                      <a:blip r:embed="rId6"/>
                      <a:stretch>
                        <a:fillRect/>
                      </a:stretch>
                    </p:blipFill>
                    <p:spPr>
                      <a:xfrm>
                        <a:off x="1164590" y="3535998"/>
                        <a:ext cx="360680" cy="445770"/>
                      </a:xfrm>
                      <a:prstGeom prst="rect">
                        <a:avLst/>
                      </a:prstGeom>
                    </p:spPr>
                  </p:pic>
                </p:oleObj>
              </mc:Fallback>
            </mc:AlternateContent>
          </a:graphicData>
        </a:graphic>
      </p:graphicFrame>
      <p:sp>
        <p:nvSpPr>
          <p:cNvPr id="14" name="文本框 13"/>
          <p:cNvSpPr txBox="1"/>
          <p:nvPr/>
        </p:nvSpPr>
        <p:spPr>
          <a:xfrm>
            <a:off x="1525270" y="3592195"/>
            <a:ext cx="4445635" cy="368300"/>
          </a:xfrm>
          <a:prstGeom prst="rect">
            <a:avLst/>
          </a:prstGeom>
          <a:noFill/>
        </p:spPr>
        <p:txBody>
          <a:bodyPr wrap="square" rtlCol="0">
            <a:spAutoFit/>
          </a:bodyPr>
          <a:p>
            <a:r>
              <a:rPr lang="zh-CN" altLang="en-US"/>
              <a:t>：假定是来自不可见域生成的</a:t>
            </a:r>
            <a:r>
              <a:rPr lang="zh-CN" altLang="en-US"/>
              <a:t>风格代码</a:t>
            </a:r>
            <a:endParaRPr lang="zh-CN" altLang="en-US"/>
          </a:p>
        </p:txBody>
      </p:sp>
      <p:sp>
        <p:nvSpPr>
          <p:cNvPr id="15" name="文本框 14"/>
          <p:cNvSpPr txBox="1"/>
          <p:nvPr/>
        </p:nvSpPr>
        <p:spPr>
          <a:xfrm>
            <a:off x="1525270" y="3960495"/>
            <a:ext cx="4064000" cy="368300"/>
          </a:xfrm>
          <a:prstGeom prst="rect">
            <a:avLst/>
          </a:prstGeom>
          <a:noFill/>
        </p:spPr>
        <p:txBody>
          <a:bodyPr wrap="square" rtlCol="0">
            <a:spAutoFit/>
          </a:bodyPr>
          <a:p>
            <a:r>
              <a:rPr lang="zh-CN" altLang="en-US"/>
              <a:t>：服从</a:t>
            </a:r>
            <a:r>
              <a:rPr lang="en-US" altLang="zh-CN"/>
              <a:t>[-1,1]</a:t>
            </a:r>
            <a:r>
              <a:rPr lang="zh-CN" altLang="en-US"/>
              <a:t>均匀分布的</a:t>
            </a:r>
            <a:r>
              <a:rPr lang="zh-CN" altLang="en-US"/>
              <a:t>随机采样</a:t>
            </a:r>
            <a:endParaRPr lang="zh-CN" altLang="en-US"/>
          </a:p>
        </p:txBody>
      </p:sp>
      <p:graphicFrame>
        <p:nvGraphicFramePr>
          <p:cNvPr id="16" name="对象 15">
            <a:hlinkClick r:id="" action="ppaction://ole?verb="/>
          </p:cNvPr>
          <p:cNvGraphicFramePr>
            <a:graphicFrameLocks noChangeAspect="1"/>
          </p:cNvGraphicFramePr>
          <p:nvPr/>
        </p:nvGraphicFramePr>
        <p:xfrm>
          <a:off x="1203960" y="3976370"/>
          <a:ext cx="321310" cy="414655"/>
        </p:xfrm>
        <a:graphic>
          <a:graphicData uri="http://schemas.openxmlformats.org/presentationml/2006/ole">
            <mc:AlternateContent xmlns:mc="http://schemas.openxmlformats.org/markup-compatibility/2006">
              <mc:Choice xmlns:v="urn:schemas-microsoft-com:vml" Requires="v">
                <p:oleObj spid="_x0000_s4099" name="" r:id="rId7" imgW="177165" imgH="228600" progId="Equation.KSEE3">
                  <p:embed/>
                </p:oleObj>
              </mc:Choice>
              <mc:Fallback>
                <p:oleObj name="" r:id="rId7" imgW="177165" imgH="228600" progId="Equation.KSEE3">
                  <p:embed/>
                  <p:pic>
                    <p:nvPicPr>
                      <p:cNvPr id="0" name="图片 4098"/>
                      <p:cNvPicPr/>
                      <p:nvPr/>
                    </p:nvPicPr>
                    <p:blipFill>
                      <a:blip r:embed="rId8"/>
                      <a:stretch>
                        <a:fillRect/>
                      </a:stretch>
                    </p:blipFill>
                    <p:spPr>
                      <a:xfrm>
                        <a:off x="1203960" y="3976370"/>
                        <a:ext cx="321310" cy="414655"/>
                      </a:xfrm>
                      <a:prstGeom prst="rect">
                        <a:avLst/>
                      </a:prstGeom>
                    </p:spPr>
                  </p:pic>
                </p:oleObj>
              </mc:Fallback>
            </mc:AlternateContent>
          </a:graphicData>
        </a:graphic>
      </p:graphicFrame>
      <p:graphicFrame>
        <p:nvGraphicFramePr>
          <p:cNvPr id="17" name="对象 16">
            <a:hlinkClick r:id="" action="ppaction://ole?verb="/>
          </p:cNvPr>
          <p:cNvGraphicFramePr>
            <a:graphicFrameLocks noChangeAspect="1"/>
          </p:cNvGraphicFramePr>
          <p:nvPr>
            <p:custDataLst>
              <p:tags r:id="rId9"/>
            </p:custDataLst>
          </p:nvPr>
        </p:nvGraphicFramePr>
        <p:xfrm>
          <a:off x="1214755" y="4328795"/>
          <a:ext cx="299720" cy="414655"/>
        </p:xfrm>
        <a:graphic>
          <a:graphicData uri="http://schemas.openxmlformats.org/presentationml/2006/ole">
            <mc:AlternateContent xmlns:mc="http://schemas.openxmlformats.org/markup-compatibility/2006">
              <mc:Choice xmlns:v="urn:schemas-microsoft-com:vml" Requires="v">
                <p:oleObj spid="_x0000_s2" name="" r:id="rId10" imgW="165100" imgH="228600" progId="Equation.KSEE3">
                  <p:embed/>
                </p:oleObj>
              </mc:Choice>
              <mc:Fallback>
                <p:oleObj name="" r:id="rId10" imgW="165100" imgH="228600" progId="Equation.KSEE3">
                  <p:embed/>
                  <p:pic>
                    <p:nvPicPr>
                      <p:cNvPr id="0" name="图片 4098"/>
                      <p:cNvPicPr/>
                      <p:nvPr/>
                    </p:nvPicPr>
                    <p:blipFill>
                      <a:blip r:embed="rId11"/>
                      <a:stretch>
                        <a:fillRect/>
                      </a:stretch>
                    </p:blipFill>
                    <p:spPr>
                      <a:xfrm>
                        <a:off x="1214755" y="4328795"/>
                        <a:ext cx="299720" cy="414655"/>
                      </a:xfrm>
                      <a:prstGeom prst="rect">
                        <a:avLst/>
                      </a:prstGeom>
                    </p:spPr>
                  </p:pic>
                </p:oleObj>
              </mc:Fallback>
            </mc:AlternateContent>
          </a:graphicData>
        </a:graphic>
      </p:graphicFrame>
      <p:sp>
        <p:nvSpPr>
          <p:cNvPr id="18" name="文本框 17"/>
          <p:cNvSpPr txBox="1"/>
          <p:nvPr>
            <p:custDataLst>
              <p:tags r:id="rId12"/>
            </p:custDataLst>
          </p:nvPr>
        </p:nvSpPr>
        <p:spPr>
          <a:xfrm>
            <a:off x="1525270" y="4277995"/>
            <a:ext cx="4064000" cy="368300"/>
          </a:xfrm>
          <a:prstGeom prst="rect">
            <a:avLst/>
          </a:prstGeom>
          <a:noFill/>
        </p:spPr>
        <p:txBody>
          <a:bodyPr wrap="square" rtlCol="0">
            <a:spAutoFit/>
          </a:bodyPr>
          <a:p>
            <a:r>
              <a:rPr lang="zh-CN" altLang="en-US"/>
              <a:t>：小</a:t>
            </a:r>
            <a:r>
              <a:rPr lang="en-US" altLang="zh-CN"/>
              <a:t>batch</a:t>
            </a:r>
            <a:r>
              <a:rPr lang="zh-CN" altLang="en-US"/>
              <a:t>的风格</a:t>
            </a:r>
            <a:r>
              <a:rPr lang="zh-CN" altLang="en-US"/>
              <a:t>编码</a:t>
            </a:r>
            <a:endParaRPr lang="zh-CN" altLang="en-US"/>
          </a:p>
        </p:txBody>
      </p:sp>
      <p:pic>
        <p:nvPicPr>
          <p:cNvPr id="19" name="图片 18"/>
          <p:cNvPicPr>
            <a:picLocks noChangeAspect="1"/>
          </p:cNvPicPr>
          <p:nvPr>
            <p:custDataLst>
              <p:tags r:id="rId13"/>
            </p:custDataLst>
          </p:nvPr>
        </p:nvPicPr>
        <p:blipFill>
          <a:blip r:embed="rId14"/>
          <a:stretch>
            <a:fillRect/>
          </a:stretch>
        </p:blipFill>
        <p:spPr>
          <a:xfrm>
            <a:off x="5589270" y="2524125"/>
            <a:ext cx="6264275" cy="2503170"/>
          </a:xfrm>
          <a:prstGeom prst="rect">
            <a:avLst/>
          </a:prstGeom>
        </p:spPr>
      </p:pic>
      <p:sp>
        <p:nvSpPr>
          <p:cNvPr id="20" name="文本框 19"/>
          <p:cNvSpPr txBox="1"/>
          <p:nvPr/>
        </p:nvSpPr>
        <p:spPr>
          <a:xfrm>
            <a:off x="1034415" y="4774565"/>
            <a:ext cx="4064000" cy="460375"/>
          </a:xfrm>
          <a:prstGeom prst="rect">
            <a:avLst/>
          </a:prstGeom>
          <a:noFill/>
        </p:spPr>
        <p:txBody>
          <a:bodyPr wrap="square" rtlCol="0">
            <a:spAutoFit/>
          </a:bodyPr>
          <a:p>
            <a:r>
              <a:rPr lang="zh-CN" altLang="en-US" sz="2400" b="1"/>
              <a:t>损失：</a:t>
            </a:r>
            <a:endParaRPr lang="zh-CN" altLang="en-US" sz="2400" b="1"/>
          </a:p>
        </p:txBody>
      </p:sp>
      <p:pic>
        <p:nvPicPr>
          <p:cNvPr id="21" name="图片 20"/>
          <p:cNvPicPr>
            <a:picLocks noChangeAspect="1"/>
          </p:cNvPicPr>
          <p:nvPr>
            <p:custDataLst>
              <p:tags r:id="rId15"/>
            </p:custDataLst>
          </p:nvPr>
        </p:nvPicPr>
        <p:blipFill>
          <a:blip r:embed="rId16"/>
          <a:stretch>
            <a:fillRect/>
          </a:stretch>
        </p:blipFill>
        <p:spPr>
          <a:xfrm>
            <a:off x="1932305" y="4646295"/>
            <a:ext cx="3314700" cy="805815"/>
          </a:xfrm>
          <a:prstGeom prst="rect">
            <a:avLst/>
          </a:prstGeom>
        </p:spPr>
      </p:pic>
      <p:graphicFrame>
        <p:nvGraphicFramePr>
          <p:cNvPr id="23" name="对象 22">
            <a:hlinkClick r:id="" action="ppaction://ole?verb="/>
          </p:cNvPr>
          <p:cNvGraphicFramePr>
            <a:graphicFrameLocks noChangeAspect="1"/>
          </p:cNvGraphicFramePr>
          <p:nvPr>
            <p:custDataLst>
              <p:tags r:id="rId17"/>
            </p:custDataLst>
          </p:nvPr>
        </p:nvGraphicFramePr>
        <p:xfrm>
          <a:off x="7106920" y="1656080"/>
          <a:ext cx="318770" cy="403225"/>
        </p:xfrm>
        <a:graphic>
          <a:graphicData uri="http://schemas.openxmlformats.org/presentationml/2006/ole">
            <mc:AlternateContent xmlns:mc="http://schemas.openxmlformats.org/markup-compatibility/2006">
              <mc:Choice xmlns:v="urn:schemas-microsoft-com:vml" Requires="v">
                <p:oleObj spid="_x0000_s7" name="" r:id="rId18" imgW="190500" imgH="241300" progId="Equation.KSEE3">
                  <p:embed/>
                </p:oleObj>
              </mc:Choice>
              <mc:Fallback>
                <p:oleObj name="" r:id="rId18" imgW="190500" imgH="241300" progId="Equation.KSEE3">
                  <p:embed/>
                  <p:pic>
                    <p:nvPicPr>
                      <p:cNvPr id="0" name="图片 4097"/>
                      <p:cNvPicPr/>
                      <p:nvPr/>
                    </p:nvPicPr>
                    <p:blipFill>
                      <a:blip r:embed="rId19"/>
                      <a:stretch>
                        <a:fillRect/>
                      </a:stretch>
                    </p:blipFill>
                    <p:spPr>
                      <a:xfrm>
                        <a:off x="7106920" y="1656080"/>
                        <a:ext cx="318770" cy="403225"/>
                      </a:xfrm>
                      <a:prstGeom prst="rect">
                        <a:avLst/>
                      </a:prstGeom>
                    </p:spPr>
                  </p:pic>
                </p:oleObj>
              </mc:Fallback>
            </mc:AlternateContent>
          </a:graphicData>
        </a:graphic>
      </p:graphicFrame>
      <p:graphicFrame>
        <p:nvGraphicFramePr>
          <p:cNvPr id="24" name="对象 23">
            <a:hlinkClick r:id="" action="ppaction://ole?verb="/>
          </p:cNvPr>
          <p:cNvGraphicFramePr>
            <a:graphicFrameLocks noChangeAspect="1"/>
          </p:cNvGraphicFramePr>
          <p:nvPr>
            <p:custDataLst>
              <p:tags r:id="rId20"/>
            </p:custDataLst>
          </p:nvPr>
        </p:nvGraphicFramePr>
        <p:xfrm>
          <a:off x="7884795" y="1634808"/>
          <a:ext cx="318770" cy="445770"/>
        </p:xfrm>
        <a:graphic>
          <a:graphicData uri="http://schemas.openxmlformats.org/presentationml/2006/ole">
            <mc:AlternateContent xmlns:mc="http://schemas.openxmlformats.org/markup-compatibility/2006">
              <mc:Choice xmlns:v="urn:schemas-microsoft-com:vml" Requires="v">
                <p:oleObj spid="_x0000_s25" name="" r:id="rId21" imgW="190500" imgH="266700" progId="Equation.KSEE3">
                  <p:embed/>
                </p:oleObj>
              </mc:Choice>
              <mc:Fallback>
                <p:oleObj name="" r:id="rId21" imgW="190500" imgH="266700" progId="Equation.KSEE3">
                  <p:embed/>
                  <p:pic>
                    <p:nvPicPr>
                      <p:cNvPr id="0" name="图片 4097"/>
                      <p:cNvPicPr/>
                      <p:nvPr/>
                    </p:nvPicPr>
                    <p:blipFill>
                      <a:blip r:embed="rId22"/>
                      <a:stretch>
                        <a:fillRect/>
                      </a:stretch>
                    </p:blipFill>
                    <p:spPr>
                      <a:xfrm>
                        <a:off x="7884795" y="1634808"/>
                        <a:ext cx="318770" cy="44577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7890" y="264160"/>
            <a:ext cx="5535295" cy="521970"/>
          </a:xfrm>
          <a:prstGeom prst="rect">
            <a:avLst/>
          </a:prstGeom>
          <a:noFill/>
        </p:spPr>
        <p:txBody>
          <a:bodyPr wrap="square" rtlCol="0">
            <a:spAutoFit/>
          </a:bodyPr>
          <a:lstStyle/>
          <a:p>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总</a:t>
            </a:r>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损失</a:t>
            </a:r>
            <a:endPar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2846070" y="5915660"/>
            <a:ext cx="5467350" cy="561975"/>
          </a:xfrm>
          <a:prstGeom prst="rect">
            <a:avLst/>
          </a:prstGeom>
        </p:spPr>
      </p:pic>
      <p:pic>
        <p:nvPicPr>
          <p:cNvPr id="27" name="图片 26"/>
          <p:cNvPicPr>
            <a:picLocks noChangeAspect="1"/>
          </p:cNvPicPr>
          <p:nvPr>
            <p:custDataLst>
              <p:tags r:id="rId5"/>
            </p:custDataLst>
          </p:nvPr>
        </p:nvPicPr>
        <p:blipFill>
          <a:blip r:embed="rId6"/>
          <a:stretch>
            <a:fillRect/>
          </a:stretch>
        </p:blipFill>
        <p:spPr>
          <a:xfrm>
            <a:off x="426720" y="1034415"/>
            <a:ext cx="11523980" cy="4592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696822" y="2866937"/>
            <a:ext cx="1080000" cy="1080000"/>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accent1">
                    <a:lumMod val="50000"/>
                  </a:schemeClr>
                </a:solidFill>
              </a:rPr>
              <a:t>3</a:t>
            </a:r>
            <a:endParaRPr lang="zh-CN" altLang="en-US" sz="5400" b="1" dirty="0">
              <a:solidFill>
                <a:schemeClr val="accent1">
                  <a:lumMod val="50000"/>
                </a:schemeClr>
              </a:solidFill>
            </a:endParaRPr>
          </a:p>
        </p:txBody>
      </p:sp>
      <p:sp>
        <p:nvSpPr>
          <p:cNvPr id="11" name="文本框 10"/>
          <p:cNvSpPr txBox="1"/>
          <p:nvPr/>
        </p:nvSpPr>
        <p:spPr>
          <a:xfrm>
            <a:off x="2893082" y="2838015"/>
            <a:ext cx="3205113" cy="706755"/>
          </a:xfrm>
          <a:prstGeom prst="rect">
            <a:avLst/>
          </a:prstGeom>
          <a:noFill/>
        </p:spPr>
        <p:txBody>
          <a:bodyPr wrap="square" rtlCol="0">
            <a:spAutoFit/>
          </a:bodyPr>
          <a:lstStyle/>
          <a:p>
            <a:pPr algn="ctr"/>
            <a:r>
              <a:rPr lang="zh-CN" altLang="en-US" sz="4000" b="1" dirty="0">
                <a:solidFill>
                  <a:schemeClr val="accent1">
                    <a:lumMod val="50000"/>
                  </a:schemeClr>
                </a:solidFill>
                <a:latin typeface="微软雅黑" panose="020B0503020204020204" pitchFamily="34" charset="-122"/>
                <a:ea typeface="微软雅黑" panose="020B0503020204020204" pitchFamily="34" charset="-122"/>
              </a:rPr>
              <a:t>实验</a:t>
            </a:r>
            <a:r>
              <a:rPr lang="zh-CN" altLang="en-US" sz="4000" b="1" dirty="0">
                <a:solidFill>
                  <a:schemeClr val="accent1">
                    <a:lumMod val="50000"/>
                  </a:schemeClr>
                </a:solidFill>
                <a:latin typeface="微软雅黑" panose="020B0503020204020204" pitchFamily="34" charset="-122"/>
                <a:ea typeface="微软雅黑" panose="020B0503020204020204" pitchFamily="34" charset="-122"/>
              </a:rPr>
              <a:t>和结果</a:t>
            </a:r>
            <a:endParaRPr lang="zh-CN" altLang="en-US" sz="4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6900421" y="0"/>
            <a:ext cx="5291579"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862931" y="250266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6810167" y="-246669"/>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0120546" y="5516252"/>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8331018" y="2325834"/>
            <a:ext cx="1789376" cy="46037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数据集</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7916931" y="2610667"/>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7877567" y="3510242"/>
            <a:ext cx="78729" cy="87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8331200" y="3323590"/>
            <a:ext cx="2244090" cy="46037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眼底</a:t>
            </a:r>
            <a:r>
              <a:rPr lang="zh-CN" altLang="en-US" sz="2400" b="1" dirty="0">
                <a:solidFill>
                  <a:schemeClr val="bg1"/>
                </a:solidFill>
                <a:latin typeface="微软雅黑" panose="020B0503020204020204" pitchFamily="34" charset="-122"/>
                <a:ea typeface="微软雅黑" panose="020B0503020204020204" pitchFamily="34" charset="-122"/>
              </a:rPr>
              <a:t>图像分割</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7916931" y="3590610"/>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7862931" y="447088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8331200" y="4267835"/>
            <a:ext cx="3316605" cy="46037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NPC GTVnx</a:t>
            </a:r>
            <a:r>
              <a:rPr lang="zh-CN" altLang="en-US" sz="2400" b="1" dirty="0">
                <a:solidFill>
                  <a:schemeClr val="bg1"/>
                </a:solidFill>
                <a:latin typeface="微软雅黑" panose="020B0503020204020204" pitchFamily="34" charset="-122"/>
                <a:ea typeface="微软雅黑" panose="020B0503020204020204" pitchFamily="34" charset="-122"/>
              </a:rPr>
              <a:t>图像分割</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1"/>
            </p:custDataLst>
          </p:nvPr>
        </p:nvSpPr>
        <p:spPr>
          <a:xfrm>
            <a:off x="2597785" y="3573780"/>
            <a:ext cx="3795395" cy="829945"/>
          </a:xfrm>
          <a:prstGeom prst="rect">
            <a:avLst/>
          </a:prstGeom>
          <a:noFill/>
        </p:spPr>
        <p:txBody>
          <a:bodyPr wrap="square" rtlCol="0">
            <a:spAutoFit/>
          </a:bodyPr>
          <a:p>
            <a:pPr algn="ct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Experiments and Results</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10" grpId="0" animBg="1"/>
      <p:bldP spid="10" grpId="1" animBg="1"/>
      <p:bldP spid="11" grpId="0"/>
      <p:bldP spid="13" grpId="0" animBg="1"/>
      <p:bldP spid="13" grpId="1" animBg="1"/>
      <p:bldP spid="13" grpId="2" bldLvl="0" animBg="1"/>
      <p:bldP spid="21" grpId="0"/>
      <p:bldP spid="21" grpId="1"/>
      <p:bldP spid="25" grpId="0" bldLvl="0" animBg="1"/>
      <p:bldP spid="26" grpId="0"/>
      <p:bldP spid="28" grpId="0" bldLvl="0" animBg="1"/>
      <p:bldP spid="30"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1970"/>
          </a:xfrm>
          <a:prstGeom prst="rect">
            <a:avLst/>
          </a:prstGeom>
          <a:noFill/>
        </p:spPr>
        <p:txBody>
          <a:bodyPr wrap="square" rtlCol="0">
            <a:spAutoFit/>
          </a:bodyPr>
          <a:lstStyle/>
          <a:p>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数据集</a:t>
            </a:r>
            <a:endPar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3242945" y="1781810"/>
            <a:ext cx="5705475" cy="172402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629285" y="4149725"/>
            <a:ext cx="10932795" cy="1583690"/>
          </a:xfrm>
          <a:prstGeom prst="rect">
            <a:avLst/>
          </a:prstGeom>
        </p:spPr>
      </p:pic>
      <p:sp>
        <p:nvSpPr>
          <p:cNvPr id="15" name="文本框 14"/>
          <p:cNvSpPr txBox="1"/>
          <p:nvPr/>
        </p:nvSpPr>
        <p:spPr>
          <a:xfrm>
            <a:off x="921385" y="1383030"/>
            <a:ext cx="4064000" cy="398780"/>
          </a:xfrm>
          <a:prstGeom prst="rect">
            <a:avLst/>
          </a:prstGeom>
          <a:noFill/>
        </p:spPr>
        <p:txBody>
          <a:bodyPr wrap="square" rtlCol="0">
            <a:spAutoFit/>
          </a:bodyPr>
          <a:p>
            <a:r>
              <a:rPr lang="zh-CN" altLang="en-US" sz="2000"/>
              <a:t>（</a:t>
            </a:r>
            <a:r>
              <a:rPr lang="en-US" altLang="zh-CN" sz="2000"/>
              <a:t>1</a:t>
            </a:r>
            <a:r>
              <a:rPr lang="zh-CN" altLang="en-US" sz="2000"/>
              <a:t>）公共多域眼底图像数据集</a:t>
            </a:r>
            <a:endParaRPr lang="zh-CN" altLang="en-US" sz="2000"/>
          </a:p>
        </p:txBody>
      </p:sp>
      <p:sp>
        <p:nvSpPr>
          <p:cNvPr id="16" name="文本框 15"/>
          <p:cNvSpPr txBox="1"/>
          <p:nvPr>
            <p:custDataLst>
              <p:tags r:id="rId7"/>
            </p:custDataLst>
          </p:nvPr>
        </p:nvSpPr>
        <p:spPr>
          <a:xfrm>
            <a:off x="1137920" y="3628390"/>
            <a:ext cx="4064000" cy="398780"/>
          </a:xfrm>
          <a:prstGeom prst="rect">
            <a:avLst/>
          </a:prstGeom>
          <a:noFill/>
        </p:spPr>
        <p:txBody>
          <a:bodyPr wrap="square" rtlCol="0">
            <a:spAutoFit/>
          </a:bodyPr>
          <a:p>
            <a:r>
              <a:rPr lang="zh-CN" altLang="en-US" sz="2000"/>
              <a:t>（</a:t>
            </a:r>
            <a:r>
              <a:rPr lang="en-US" altLang="zh-CN" sz="2000"/>
              <a:t>2</a:t>
            </a:r>
            <a:r>
              <a:rPr lang="zh-CN" altLang="en-US" sz="2000"/>
              <a:t>）内部多域鼻咽癌</a:t>
            </a:r>
            <a:r>
              <a:rPr lang="zh-CN" altLang="en-US" sz="2000"/>
              <a:t>数据集</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1970"/>
          </a:xfrm>
          <a:prstGeom prst="rect">
            <a:avLst/>
          </a:prstGeom>
          <a:noFill/>
        </p:spPr>
        <p:txBody>
          <a:bodyPr wrap="square" rtlCol="0">
            <a:spAutoFit/>
          </a:bodyPr>
          <a:lstStyle/>
          <a:p>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数据集</a:t>
            </a:r>
            <a:endPar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17" name="文本框 16"/>
          <p:cNvSpPr txBox="1"/>
          <p:nvPr/>
        </p:nvSpPr>
        <p:spPr>
          <a:xfrm>
            <a:off x="1506855" y="1795145"/>
            <a:ext cx="8352155" cy="1322070"/>
          </a:xfrm>
          <a:prstGeom prst="rect">
            <a:avLst/>
          </a:prstGeom>
          <a:noFill/>
        </p:spPr>
        <p:txBody>
          <a:bodyPr wrap="square" rtlCol="0">
            <a:spAutoFit/>
          </a:bodyPr>
          <a:p>
            <a:pPr marL="342900" indent="-342900">
              <a:buFont typeface="Wingdings" panose="05000000000000000000" charset="0"/>
              <a:buChar char="Ø"/>
            </a:pPr>
            <a:r>
              <a:rPr lang="zh-CN" altLang="en-US" sz="2000"/>
              <a:t>对</a:t>
            </a:r>
            <a:r>
              <a:rPr lang="zh-CN" altLang="en-US" sz="2000">
                <a:sym typeface="+mn-ea"/>
              </a:rPr>
              <a:t>内部多域鼻咽癌数据集，</a:t>
            </a:r>
            <a:r>
              <a:rPr lang="zh-CN" altLang="en-US" sz="2000"/>
              <a:t>不同</a:t>
            </a:r>
            <a:r>
              <a:rPr lang="en-US" altLang="zh-CN" sz="2000"/>
              <a:t>volumess</a:t>
            </a:r>
            <a:r>
              <a:rPr lang="zh-CN" altLang="en-US" sz="2000"/>
              <a:t>的方向统一到</a:t>
            </a:r>
            <a:r>
              <a:rPr lang="en-US" altLang="zh-CN" sz="2000"/>
              <a:t>RAI</a:t>
            </a:r>
            <a:r>
              <a:rPr lang="zh-CN" altLang="en-US" sz="2000"/>
              <a:t>中，先沿</a:t>
            </a:r>
            <a:r>
              <a:rPr lang="en-US" altLang="zh-CN" sz="2000"/>
              <a:t>z</a:t>
            </a:r>
            <a:r>
              <a:rPr lang="zh-CN" altLang="en-US" sz="2000"/>
              <a:t>轴裁剪，后在</a:t>
            </a:r>
            <a:r>
              <a:rPr lang="en-US" altLang="zh-CN" sz="2000"/>
              <a:t>x,y</a:t>
            </a:r>
            <a:r>
              <a:rPr lang="zh-CN" altLang="en-US" sz="2000"/>
              <a:t>平面用</a:t>
            </a:r>
            <a:r>
              <a:rPr lang="en-US" altLang="zh-CN" sz="2000"/>
              <a:t>256*256</a:t>
            </a:r>
            <a:r>
              <a:rPr lang="zh-CN" altLang="en-US" sz="2000"/>
              <a:t>窗口</a:t>
            </a:r>
            <a:r>
              <a:rPr lang="zh-CN" altLang="en-US" sz="2000"/>
              <a:t>中心裁剪；</a:t>
            </a:r>
            <a:endParaRPr lang="zh-CN" altLang="en-US" sz="2000"/>
          </a:p>
          <a:p>
            <a:pPr indent="0">
              <a:buFont typeface="Wingdings" panose="05000000000000000000" charset="0"/>
              <a:buNone/>
            </a:pPr>
            <a:endParaRPr lang="zh-CN" altLang="en-US" sz="2000"/>
          </a:p>
          <a:p>
            <a:pPr marL="342900" indent="-342900">
              <a:buFont typeface="Wingdings" panose="05000000000000000000" charset="0"/>
              <a:buChar char="Ø"/>
            </a:pPr>
            <a:r>
              <a:rPr lang="zh-CN" altLang="en-US" sz="2000"/>
              <a:t>像素强度被每个体积的</a:t>
            </a:r>
            <a:r>
              <a:rPr lang="en-US" altLang="zh-CN" sz="2000"/>
              <a:t>0.1</a:t>
            </a:r>
            <a:r>
              <a:rPr lang="zh-CN" altLang="en-US" sz="2000"/>
              <a:t>到</a:t>
            </a:r>
            <a:r>
              <a:rPr lang="en-US" altLang="zh-CN" sz="2000"/>
              <a:t>99.9</a:t>
            </a:r>
            <a:r>
              <a:rPr lang="zh-CN" altLang="en-US" sz="2000"/>
              <a:t>像素裁剪，然后归一化为</a:t>
            </a:r>
            <a:r>
              <a:rPr lang="en-US" altLang="zh-CN" sz="2000"/>
              <a:t>[0,255]</a:t>
            </a:r>
            <a:r>
              <a:rPr lang="zh-CN" altLang="en-US" sz="2000"/>
              <a:t>。</a:t>
            </a:r>
            <a:endParaRPr lang="zh-CN" altLang="en-US" sz="2000"/>
          </a:p>
        </p:txBody>
      </p:sp>
      <p:sp>
        <p:nvSpPr>
          <p:cNvPr id="18" name="文本框 17"/>
          <p:cNvSpPr txBox="1"/>
          <p:nvPr/>
        </p:nvSpPr>
        <p:spPr>
          <a:xfrm>
            <a:off x="1223010" y="1051560"/>
            <a:ext cx="6096000" cy="460375"/>
          </a:xfrm>
          <a:prstGeom prst="rect">
            <a:avLst/>
          </a:prstGeom>
          <a:noFill/>
        </p:spPr>
        <p:txBody>
          <a:bodyPr wrap="square" rtlCol="0" anchor="t">
            <a:spAutoFit/>
          </a:bodyPr>
          <a:p>
            <a:r>
              <a:rPr lang="zh-CN" altLang="en-US" sz="2400" b="1">
                <a:sym typeface="+mn-ea"/>
              </a:rPr>
              <a:t>预处理</a:t>
            </a:r>
            <a:r>
              <a:rPr lang="zh-CN" altLang="en-US" sz="2000">
                <a:sym typeface="+mn-ea"/>
              </a:rPr>
              <a:t>：</a:t>
            </a:r>
            <a:endParaRPr lang="zh-CN" altLang="en-US" sz="2000">
              <a:sym typeface="+mn-ea"/>
            </a:endParaRPr>
          </a:p>
        </p:txBody>
      </p:sp>
      <p:sp>
        <p:nvSpPr>
          <p:cNvPr id="19" name="文本框 18"/>
          <p:cNvSpPr txBox="1"/>
          <p:nvPr/>
        </p:nvSpPr>
        <p:spPr>
          <a:xfrm>
            <a:off x="1223010" y="3348990"/>
            <a:ext cx="4064000" cy="460375"/>
          </a:xfrm>
          <a:prstGeom prst="rect">
            <a:avLst/>
          </a:prstGeom>
          <a:noFill/>
        </p:spPr>
        <p:txBody>
          <a:bodyPr wrap="square" rtlCol="0">
            <a:spAutoFit/>
          </a:bodyPr>
          <a:p>
            <a:r>
              <a:rPr lang="zh-CN" altLang="en-US" sz="2400" b="1"/>
              <a:t>细节：</a:t>
            </a:r>
            <a:endParaRPr lang="zh-CN" altLang="en-US" sz="2400" b="1"/>
          </a:p>
        </p:txBody>
      </p:sp>
      <p:sp>
        <p:nvSpPr>
          <p:cNvPr id="20" name="文本框 19"/>
          <p:cNvSpPr txBox="1"/>
          <p:nvPr>
            <p:custDataLst>
              <p:tags r:id="rId3"/>
            </p:custDataLst>
          </p:nvPr>
        </p:nvSpPr>
        <p:spPr>
          <a:xfrm>
            <a:off x="1506855" y="4119880"/>
            <a:ext cx="7896860" cy="2245360"/>
          </a:xfrm>
          <a:prstGeom prst="rect">
            <a:avLst/>
          </a:prstGeom>
          <a:noFill/>
        </p:spPr>
        <p:txBody>
          <a:bodyPr wrap="square" rtlCol="0">
            <a:spAutoFit/>
          </a:bodyPr>
          <a:p>
            <a:pPr marL="342900" indent="-342900">
              <a:buFont typeface="Wingdings" panose="05000000000000000000" charset="0"/>
              <a:buChar char="Ø"/>
            </a:pPr>
            <a:r>
              <a:rPr lang="en-US" sz="2000"/>
              <a:t>T=8</a:t>
            </a:r>
            <a:r>
              <a:rPr lang="zh-CN" altLang="en-US" sz="2000"/>
              <a:t>，</a:t>
            </a:r>
            <a:r>
              <a:rPr lang="en-US" altLang="zh-CN" sz="2000"/>
              <a:t>Z=16</a:t>
            </a:r>
            <a:r>
              <a:rPr lang="zh-CN" altLang="en-US" sz="2000"/>
              <a:t>，</a:t>
            </a:r>
            <a:r>
              <a:rPr lang="en-US" altLang="zh-CN" sz="2000"/>
              <a:t>                                                    </a:t>
            </a:r>
            <a:endParaRPr lang="en-US" altLang="zh-CN" sz="2000"/>
          </a:p>
          <a:p>
            <a:pPr indent="0">
              <a:buFont typeface="Wingdings" panose="05000000000000000000" charset="0"/>
              <a:buNone/>
            </a:pPr>
            <a:endParaRPr lang="zh-CN" altLang="en-US" sz="2000"/>
          </a:p>
          <a:p>
            <a:pPr marL="342900" indent="-342900">
              <a:buFont typeface="Wingdings" panose="05000000000000000000" charset="0"/>
              <a:buChar char="Ø"/>
            </a:pPr>
            <a:r>
              <a:rPr lang="zh-CN" altLang="en-US" sz="2000"/>
              <a:t>初始学习速率为</a:t>
            </a:r>
            <a:r>
              <a:rPr lang="en-US" altLang="zh-CN" sz="2000"/>
              <a:t>          </a:t>
            </a:r>
            <a:r>
              <a:rPr lang="zh-CN" altLang="en-US" sz="2000"/>
              <a:t>，</a:t>
            </a:r>
            <a:r>
              <a:rPr lang="en-US" altLang="zh-CN" sz="2000"/>
              <a:t>8</a:t>
            </a:r>
            <a:r>
              <a:rPr lang="zh-CN" altLang="en-US" sz="2000"/>
              <a:t>个</a:t>
            </a:r>
            <a:r>
              <a:rPr lang="en-US" altLang="zh-CN" sz="2000"/>
              <a:t>epoch</a:t>
            </a:r>
            <a:r>
              <a:rPr lang="zh-CN" altLang="en-US" sz="2000"/>
              <a:t>内无改善减小到</a:t>
            </a:r>
            <a:r>
              <a:rPr lang="en-US" altLang="zh-CN" sz="2000"/>
              <a:t>95%</a:t>
            </a:r>
            <a:r>
              <a:rPr lang="zh-CN" altLang="en-US" sz="2000"/>
              <a:t>。</a:t>
            </a:r>
            <a:endParaRPr lang="zh-CN" altLang="en-US" sz="2000"/>
          </a:p>
          <a:p>
            <a:pPr marL="342900" indent="-342900">
              <a:buFont typeface="Wingdings" panose="05000000000000000000" charset="0"/>
              <a:buChar char="Ø"/>
            </a:pPr>
            <a:endParaRPr lang="zh-CN" altLang="en-US" sz="2000"/>
          </a:p>
          <a:p>
            <a:pPr marL="342900" indent="-342900">
              <a:buFont typeface="Wingdings" panose="05000000000000000000" charset="0"/>
              <a:buChar char="Ø"/>
            </a:pPr>
            <a:r>
              <a:rPr lang="zh-CN" altLang="en-US" sz="2000"/>
              <a:t>分割器</a:t>
            </a:r>
            <a:r>
              <a:rPr lang="en-US" altLang="zh-CN" sz="2000"/>
              <a:t>s</a:t>
            </a:r>
            <a:r>
              <a:rPr lang="zh-CN" altLang="en-US" sz="2000"/>
              <a:t>由两个卷积块组成</a:t>
            </a:r>
            <a:r>
              <a:rPr lang="en-US" altLang="zh-CN" sz="2000"/>
              <a:t>,</a:t>
            </a:r>
            <a:r>
              <a:rPr lang="zh-CN" altLang="en-US" sz="2000"/>
              <a:t>以分割</a:t>
            </a:r>
            <a:r>
              <a:rPr lang="zh-CN" altLang="en-US" sz="2000"/>
              <a:t>概率图</a:t>
            </a:r>
            <a:endParaRPr lang="zh-CN" altLang="en-US" sz="2000"/>
          </a:p>
          <a:p>
            <a:pPr marL="800100" lvl="1" indent="-342900">
              <a:buFont typeface="Wingdings" panose="05000000000000000000" charset="0"/>
              <a:buChar char="Ø"/>
            </a:pPr>
            <a:r>
              <a:rPr lang="zh-CN" altLang="en-US" sz="2000">
                <a:solidFill>
                  <a:schemeClr val="tx1"/>
                </a:solidFill>
              </a:rPr>
              <a:t>一个卷积层</a:t>
            </a:r>
            <a:r>
              <a:rPr lang="en-US" altLang="zh-CN" sz="2000">
                <a:solidFill>
                  <a:schemeClr val="tx1"/>
                </a:solidFill>
              </a:rPr>
              <a:t>,</a:t>
            </a:r>
            <a:r>
              <a:rPr lang="zh-CN" altLang="en-US" sz="2000">
                <a:solidFill>
                  <a:schemeClr val="tx1"/>
                </a:solidFill>
              </a:rPr>
              <a:t>核</a:t>
            </a:r>
            <a:r>
              <a:rPr lang="en-US" altLang="zh-CN" sz="2000">
                <a:solidFill>
                  <a:schemeClr val="tx1"/>
                </a:solidFill>
              </a:rPr>
              <a:t>3*3+BN+LeakyReLU(sloop=0.2)</a:t>
            </a:r>
            <a:endParaRPr lang="en-US" altLang="zh-CN" sz="2000">
              <a:solidFill>
                <a:schemeClr val="tx1"/>
              </a:solidFill>
            </a:endParaRPr>
          </a:p>
          <a:p>
            <a:pPr marL="800100" lvl="1" indent="-342900">
              <a:buFont typeface="Wingdings" panose="05000000000000000000" charset="0"/>
              <a:buChar char="Ø"/>
            </a:pPr>
            <a:r>
              <a:rPr lang="en-US" altLang="zh-CN" sz="2000">
                <a:solidFill>
                  <a:schemeClr val="tx1"/>
                </a:solidFill>
              </a:rPr>
              <a:t>1*1</a:t>
            </a:r>
            <a:r>
              <a:rPr lang="zh-CN" altLang="en-US" sz="2000">
                <a:solidFill>
                  <a:schemeClr val="tx1"/>
                </a:solidFill>
              </a:rPr>
              <a:t>卷积层</a:t>
            </a:r>
            <a:r>
              <a:rPr lang="en-US" altLang="zh-CN" sz="2000">
                <a:solidFill>
                  <a:schemeClr val="tx1"/>
                </a:solidFill>
              </a:rPr>
              <a:t>+softmax</a:t>
            </a:r>
            <a:endParaRPr lang="en-US" altLang="zh-CN" sz="2000">
              <a:solidFill>
                <a:schemeClr val="tx1"/>
              </a:solidFill>
            </a:endParaRPr>
          </a:p>
        </p:txBody>
      </p:sp>
      <p:graphicFrame>
        <p:nvGraphicFramePr>
          <p:cNvPr id="2" name="对象 1">
            <a:hlinkClick r:id="" action="ppaction://ole?verb="/>
          </p:cNvPr>
          <p:cNvGraphicFramePr>
            <a:graphicFrameLocks noChangeAspect="1"/>
          </p:cNvGraphicFramePr>
          <p:nvPr/>
        </p:nvGraphicFramePr>
        <p:xfrm>
          <a:off x="3208020" y="4181475"/>
          <a:ext cx="3869055" cy="349885"/>
        </p:xfrm>
        <a:graphic>
          <a:graphicData uri="http://schemas.openxmlformats.org/presentationml/2006/ole">
            <mc:AlternateContent xmlns:mc="http://schemas.openxmlformats.org/markup-compatibility/2006">
              <mc:Choice xmlns:v="urn:schemas-microsoft-com:vml" Requires="v">
                <p:oleObj spid="_x0000_s5121" name="" r:id="rId4" imgW="2387600" imgH="215900" progId="Equation.KSEE3">
                  <p:embed/>
                </p:oleObj>
              </mc:Choice>
              <mc:Fallback>
                <p:oleObj name="" r:id="rId4" imgW="2387600" imgH="215900" progId="Equation.KSEE3">
                  <p:embed/>
                  <p:pic>
                    <p:nvPicPr>
                      <p:cNvPr id="0" name="图片 5120"/>
                      <p:cNvPicPr/>
                      <p:nvPr/>
                    </p:nvPicPr>
                    <p:blipFill>
                      <a:blip r:embed="rId5"/>
                      <a:stretch>
                        <a:fillRect/>
                      </a:stretch>
                    </p:blipFill>
                    <p:spPr>
                      <a:xfrm>
                        <a:off x="3208020" y="4181475"/>
                        <a:ext cx="3869055" cy="349885"/>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3787775" y="4797425"/>
          <a:ext cx="463550" cy="337185"/>
        </p:xfrm>
        <a:graphic>
          <a:graphicData uri="http://schemas.openxmlformats.org/presentationml/2006/ole">
            <mc:AlternateContent xmlns:mc="http://schemas.openxmlformats.org/markup-compatibility/2006">
              <mc:Choice xmlns:v="urn:schemas-microsoft-com:vml" Requires="v">
                <p:oleObj spid="_x0000_s5122" name="" r:id="rId6" imgW="279400" imgH="203200" progId="Equation.KSEE3">
                  <p:embed/>
                </p:oleObj>
              </mc:Choice>
              <mc:Fallback>
                <p:oleObj name="" r:id="rId6" imgW="279400" imgH="203200" progId="Equation.KSEE3">
                  <p:embed/>
                  <p:pic>
                    <p:nvPicPr>
                      <p:cNvPr id="0" name="图片 5121"/>
                      <p:cNvPicPr/>
                      <p:nvPr/>
                    </p:nvPicPr>
                    <p:blipFill>
                      <a:blip r:embed="rId7"/>
                      <a:stretch>
                        <a:fillRect/>
                      </a:stretch>
                    </p:blipFill>
                    <p:spPr>
                      <a:xfrm>
                        <a:off x="3787775" y="4797425"/>
                        <a:ext cx="463550" cy="33718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1970"/>
          </a:xfrm>
          <a:prstGeom prst="rect">
            <a:avLst/>
          </a:prstGeom>
          <a:noFill/>
        </p:spPr>
        <p:txBody>
          <a:bodyPr wrap="square" rtlCol="0">
            <a:spAutoFit/>
          </a:bodyPr>
          <a:lstStyle/>
          <a:p>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眼底</a:t>
            </a:r>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图像分割</a:t>
            </a:r>
            <a:endPar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34" name="文本框 33"/>
          <p:cNvSpPr txBox="1"/>
          <p:nvPr/>
        </p:nvSpPr>
        <p:spPr>
          <a:xfrm>
            <a:off x="900430" y="1238885"/>
            <a:ext cx="5195570" cy="398780"/>
          </a:xfrm>
          <a:prstGeom prst="rect">
            <a:avLst/>
          </a:prstGeom>
          <a:noFill/>
        </p:spPr>
        <p:txBody>
          <a:bodyPr wrap="square" rtlCol="0">
            <a:spAutoFit/>
          </a:bodyPr>
          <a:p>
            <a:r>
              <a:rPr lang="zh-CN" altLang="en-US" sz="2000">
                <a:latin typeface="+mn-ea"/>
                <a:cs typeface="+mn-ea"/>
              </a:rPr>
              <a:t>（</a:t>
            </a:r>
            <a:r>
              <a:rPr lang="en-US" altLang="zh-CN" sz="2000">
                <a:latin typeface="+mn-ea"/>
                <a:cs typeface="+mn-ea"/>
              </a:rPr>
              <a:t>1</a:t>
            </a:r>
            <a:r>
              <a:rPr lang="zh-CN" altLang="en-US" sz="2000">
                <a:latin typeface="+mn-ea"/>
                <a:cs typeface="+mn-ea"/>
              </a:rPr>
              <a:t>）</a:t>
            </a:r>
            <a:r>
              <a:rPr lang="zh-CN" altLang="en-US" sz="2000">
                <a:latin typeface="+mn-ea"/>
                <a:cs typeface="+mn-ea"/>
              </a:rPr>
              <a:t>与最新的</a:t>
            </a:r>
            <a:r>
              <a:rPr lang="en-US" altLang="zh-CN" sz="2000">
                <a:latin typeface="+mn-ea"/>
                <a:cs typeface="+mn-ea"/>
              </a:rPr>
              <a:t>DG</a:t>
            </a:r>
            <a:r>
              <a:rPr lang="zh-CN" altLang="en-US" sz="2000">
                <a:latin typeface="+mn-ea"/>
                <a:cs typeface="+mn-ea"/>
              </a:rPr>
              <a:t>方法比较及消融实验</a:t>
            </a:r>
            <a:endParaRPr lang="zh-CN" altLang="en-US" sz="2000">
              <a:latin typeface="+mn-ea"/>
              <a:cs typeface="+mn-ea"/>
            </a:endParaRPr>
          </a:p>
        </p:txBody>
      </p:sp>
      <p:sp>
        <p:nvSpPr>
          <p:cNvPr id="42" name="文本框 41"/>
          <p:cNvSpPr txBox="1"/>
          <p:nvPr/>
        </p:nvSpPr>
        <p:spPr>
          <a:xfrm>
            <a:off x="1602740" y="1899920"/>
            <a:ext cx="4064000" cy="398780"/>
          </a:xfrm>
          <a:prstGeom prst="rect">
            <a:avLst/>
          </a:prstGeom>
          <a:noFill/>
        </p:spPr>
        <p:txBody>
          <a:bodyPr wrap="square" rtlCol="0">
            <a:spAutoFit/>
          </a:bodyPr>
          <a:p>
            <a:r>
              <a:rPr lang="zh-CN" altLang="en-US" sz="2000"/>
              <a:t>用</a:t>
            </a:r>
            <a:r>
              <a:rPr lang="en-US" altLang="zh-CN" sz="2000"/>
              <a:t>Dice</a:t>
            </a:r>
            <a:r>
              <a:rPr lang="zh-CN" altLang="en-US" sz="2000"/>
              <a:t>评估</a:t>
            </a:r>
            <a:endParaRPr lang="zh-CN" altLang="en-US" sz="2000"/>
          </a:p>
        </p:txBody>
      </p:sp>
      <p:pic>
        <p:nvPicPr>
          <p:cNvPr id="43" name="图片 42"/>
          <p:cNvPicPr>
            <a:picLocks noChangeAspect="1"/>
          </p:cNvPicPr>
          <p:nvPr>
            <p:custDataLst>
              <p:tags r:id="rId3"/>
            </p:custDataLst>
          </p:nvPr>
        </p:nvPicPr>
        <p:blipFill>
          <a:blip r:embed="rId4"/>
          <a:stretch>
            <a:fillRect/>
          </a:stretch>
        </p:blipFill>
        <p:spPr>
          <a:xfrm>
            <a:off x="351155" y="2561590"/>
            <a:ext cx="11490325" cy="3225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1970"/>
          </a:xfrm>
          <a:prstGeom prst="rect">
            <a:avLst/>
          </a:prstGeom>
          <a:noFill/>
        </p:spPr>
        <p:txBody>
          <a:bodyPr wrap="square" rtlCol="0">
            <a:spAutoFit/>
          </a:bodyPr>
          <a:lstStyle/>
          <a:p>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眼底</a:t>
            </a:r>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图像分割</a:t>
            </a:r>
            <a:endPar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34" name="文本框 33"/>
          <p:cNvSpPr txBox="1"/>
          <p:nvPr/>
        </p:nvSpPr>
        <p:spPr>
          <a:xfrm>
            <a:off x="900430" y="1238885"/>
            <a:ext cx="5195570" cy="398780"/>
          </a:xfrm>
          <a:prstGeom prst="rect">
            <a:avLst/>
          </a:prstGeom>
          <a:noFill/>
        </p:spPr>
        <p:txBody>
          <a:bodyPr wrap="square" rtlCol="0">
            <a:spAutoFit/>
          </a:bodyPr>
          <a:p>
            <a:r>
              <a:rPr lang="zh-CN" altLang="en-US" sz="2000">
                <a:latin typeface="+mn-ea"/>
                <a:cs typeface="+mn-ea"/>
              </a:rPr>
              <a:t>（</a:t>
            </a:r>
            <a:r>
              <a:rPr lang="en-US" altLang="zh-CN" sz="2000">
                <a:latin typeface="+mn-ea"/>
                <a:cs typeface="+mn-ea"/>
              </a:rPr>
              <a:t>1</a:t>
            </a:r>
            <a:r>
              <a:rPr lang="zh-CN" altLang="en-US" sz="2000">
                <a:latin typeface="+mn-ea"/>
                <a:cs typeface="+mn-ea"/>
              </a:rPr>
              <a:t>）与最新的</a:t>
            </a:r>
            <a:r>
              <a:rPr lang="en-US" altLang="zh-CN" sz="2000">
                <a:latin typeface="+mn-ea"/>
                <a:cs typeface="+mn-ea"/>
              </a:rPr>
              <a:t>DG</a:t>
            </a:r>
            <a:r>
              <a:rPr lang="zh-CN" altLang="en-US" sz="2000">
                <a:latin typeface="+mn-ea"/>
                <a:cs typeface="+mn-ea"/>
              </a:rPr>
              <a:t>方法比较及消融实验</a:t>
            </a:r>
            <a:endParaRPr lang="zh-CN" altLang="en-US" sz="2000">
              <a:latin typeface="+mn-ea"/>
              <a:cs typeface="+mn-ea"/>
            </a:endParaRPr>
          </a:p>
        </p:txBody>
      </p:sp>
      <p:sp>
        <p:nvSpPr>
          <p:cNvPr id="42" name="文本框 41"/>
          <p:cNvSpPr txBox="1"/>
          <p:nvPr/>
        </p:nvSpPr>
        <p:spPr>
          <a:xfrm>
            <a:off x="3564255" y="1824990"/>
            <a:ext cx="4064000" cy="398780"/>
          </a:xfrm>
          <a:prstGeom prst="rect">
            <a:avLst/>
          </a:prstGeom>
          <a:noFill/>
        </p:spPr>
        <p:txBody>
          <a:bodyPr wrap="square" rtlCol="0">
            <a:spAutoFit/>
          </a:bodyPr>
          <a:p>
            <a:r>
              <a:rPr lang="zh-CN" altLang="en-US" sz="2000"/>
              <a:t>用平均对称表面距离（</a:t>
            </a:r>
            <a:r>
              <a:rPr lang="en-US" altLang="zh-CN" sz="2000"/>
              <a:t>ASSD</a:t>
            </a:r>
            <a:r>
              <a:rPr lang="zh-CN" altLang="en-US" sz="2000"/>
              <a:t>）评估</a:t>
            </a:r>
            <a:endParaRPr lang="zh-CN" altLang="en-US" sz="2000"/>
          </a:p>
        </p:txBody>
      </p:sp>
      <p:sp>
        <p:nvSpPr>
          <p:cNvPr id="45" name="文本框 44"/>
          <p:cNvSpPr txBox="1"/>
          <p:nvPr/>
        </p:nvSpPr>
        <p:spPr>
          <a:xfrm>
            <a:off x="508000" y="5246370"/>
            <a:ext cx="4064000" cy="398780"/>
          </a:xfrm>
          <a:prstGeom prst="rect">
            <a:avLst/>
          </a:prstGeom>
          <a:noFill/>
        </p:spPr>
        <p:txBody>
          <a:bodyPr wrap="square" rtlCol="0">
            <a:spAutoFit/>
          </a:bodyPr>
          <a:p>
            <a:endParaRPr lang="zh-CN" altLang="en-US" sz="2000"/>
          </a:p>
        </p:txBody>
      </p:sp>
      <p:pic>
        <p:nvPicPr>
          <p:cNvPr id="2" name="图片 1"/>
          <p:cNvPicPr>
            <a:picLocks noChangeAspect="1"/>
          </p:cNvPicPr>
          <p:nvPr>
            <p:custDataLst>
              <p:tags r:id="rId3"/>
            </p:custDataLst>
          </p:nvPr>
        </p:nvPicPr>
        <p:blipFill>
          <a:blip r:embed="rId4"/>
          <a:stretch>
            <a:fillRect/>
          </a:stretch>
        </p:blipFill>
        <p:spPr>
          <a:xfrm>
            <a:off x="249555" y="2411095"/>
            <a:ext cx="11693525" cy="3239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1970"/>
          </a:xfrm>
          <a:prstGeom prst="rect">
            <a:avLst/>
          </a:prstGeom>
          <a:noFill/>
        </p:spPr>
        <p:txBody>
          <a:bodyPr wrap="square" rtlCol="0">
            <a:spAutoFit/>
          </a:bodyPr>
          <a:lstStyle/>
          <a:p>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眼底</a:t>
            </a:r>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图像分割</a:t>
            </a:r>
            <a:endPar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34" name="文本框 33"/>
          <p:cNvSpPr txBox="1"/>
          <p:nvPr/>
        </p:nvSpPr>
        <p:spPr>
          <a:xfrm>
            <a:off x="900430" y="1238885"/>
            <a:ext cx="5195570" cy="398780"/>
          </a:xfrm>
          <a:prstGeom prst="rect">
            <a:avLst/>
          </a:prstGeom>
          <a:noFill/>
        </p:spPr>
        <p:txBody>
          <a:bodyPr wrap="square" rtlCol="0">
            <a:spAutoFit/>
          </a:bodyPr>
          <a:p>
            <a:r>
              <a:rPr lang="zh-CN" altLang="en-US" sz="2000">
                <a:latin typeface="+mn-ea"/>
                <a:cs typeface="+mn-ea"/>
              </a:rPr>
              <a:t>（</a:t>
            </a:r>
            <a:r>
              <a:rPr lang="en-US" altLang="zh-CN" sz="2000">
                <a:latin typeface="+mn-ea"/>
                <a:cs typeface="+mn-ea"/>
              </a:rPr>
              <a:t>2</a:t>
            </a:r>
            <a:r>
              <a:rPr lang="zh-CN" altLang="en-US" sz="2000">
                <a:latin typeface="+mn-ea"/>
                <a:cs typeface="+mn-ea"/>
              </a:rPr>
              <a:t>）视觉</a:t>
            </a:r>
            <a:r>
              <a:rPr lang="zh-CN" altLang="en-US" sz="2000">
                <a:latin typeface="+mn-ea"/>
                <a:cs typeface="+mn-ea"/>
              </a:rPr>
              <a:t>效果</a:t>
            </a:r>
            <a:endParaRPr lang="zh-CN" altLang="en-US" sz="2000">
              <a:latin typeface="+mn-ea"/>
              <a:cs typeface="+mn-ea"/>
            </a:endParaRPr>
          </a:p>
        </p:txBody>
      </p:sp>
      <p:sp>
        <p:nvSpPr>
          <p:cNvPr id="45" name="文本框 44"/>
          <p:cNvSpPr txBox="1"/>
          <p:nvPr/>
        </p:nvSpPr>
        <p:spPr>
          <a:xfrm>
            <a:off x="508000" y="5246370"/>
            <a:ext cx="4064000" cy="398780"/>
          </a:xfrm>
          <a:prstGeom prst="rect">
            <a:avLst/>
          </a:prstGeom>
          <a:noFill/>
        </p:spPr>
        <p:txBody>
          <a:bodyPr wrap="square" rtlCol="0">
            <a:spAutoFit/>
          </a:bodyPr>
          <a:p>
            <a:endParaRPr lang="zh-CN" altLang="en-US" sz="2000"/>
          </a:p>
        </p:txBody>
      </p:sp>
      <p:pic>
        <p:nvPicPr>
          <p:cNvPr id="3" name="图片 2"/>
          <p:cNvPicPr>
            <a:picLocks noChangeAspect="1"/>
          </p:cNvPicPr>
          <p:nvPr>
            <p:custDataLst>
              <p:tags r:id="rId3"/>
            </p:custDataLst>
          </p:nvPr>
        </p:nvPicPr>
        <p:blipFill>
          <a:blip r:embed="rId4"/>
          <a:stretch>
            <a:fillRect/>
          </a:stretch>
        </p:blipFill>
        <p:spPr>
          <a:xfrm>
            <a:off x="2167890" y="1637665"/>
            <a:ext cx="7351395" cy="4548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1932495" y="806587"/>
            <a:ext cx="102595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168165" y="264321"/>
            <a:ext cx="2780907" cy="523220"/>
          </a:xfrm>
          <a:prstGeom prst="rect">
            <a:avLst/>
          </a:prstGeom>
          <a:noFill/>
        </p:spPr>
        <p:txBody>
          <a:bodyPr wrap="square" rtlCol="0">
            <a:spAutoFit/>
          </a:bodyPr>
          <a:lstStyle/>
          <a:p>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点击输入小标题</a:t>
            </a:r>
            <a:endParaRPr lang="zh-CN" altLang="en-US" sz="28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grpSp>
        <p:nvGrpSpPr>
          <p:cNvPr id="2" name="组合 1"/>
          <p:cNvGrpSpPr/>
          <p:nvPr/>
        </p:nvGrpSpPr>
        <p:grpSpPr>
          <a:xfrm>
            <a:off x="3272790" y="2386330"/>
            <a:ext cx="5165090" cy="688340"/>
            <a:chOff x="5463" y="3075"/>
            <a:chExt cx="8134" cy="1084"/>
          </a:xfrm>
        </p:grpSpPr>
        <p:sp>
          <p:nvSpPr>
            <p:cNvPr id="9" name="圆角矩形 8"/>
            <p:cNvSpPr/>
            <p:nvPr/>
          </p:nvSpPr>
          <p:spPr>
            <a:xfrm>
              <a:off x="5463" y="3075"/>
              <a:ext cx="8135" cy="1084"/>
            </a:xfrm>
            <a:prstGeom prst="roundRect">
              <a:avLst/>
            </a:prstGeom>
            <a:gradFill flip="none" rotWithShape="1">
              <a:gsLst>
                <a:gs pos="0">
                  <a:schemeClr val="bg1">
                    <a:lumMod val="95000"/>
                  </a:schemeClr>
                </a:gs>
                <a:gs pos="100000">
                  <a:schemeClr val="bg1"/>
                </a:gs>
              </a:gsLst>
              <a:lin ang="2700000" scaled="1"/>
              <a:tileRect/>
            </a:gradFill>
            <a:ln w="44450">
              <a:gradFill>
                <a:gsLst>
                  <a:gs pos="0">
                    <a:schemeClr val="accent1">
                      <a:lumMod val="5000"/>
                      <a:lumOff val="95000"/>
                    </a:schemeClr>
                  </a:gs>
                  <a:gs pos="100000">
                    <a:schemeClr val="accent1">
                      <a:lumMod val="30000"/>
                      <a:lumOff val="70000"/>
                    </a:schemeClr>
                  </a:gs>
                </a:gsLst>
                <a:lin ang="135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引言</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椭圆 9"/>
            <p:cNvSpPr/>
            <p:nvPr/>
          </p:nvSpPr>
          <p:spPr>
            <a:xfrm>
              <a:off x="5775" y="3223"/>
              <a:ext cx="787" cy="787"/>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accent1">
                      <a:lumMod val="50000"/>
                    </a:schemeClr>
                  </a:solidFill>
                </a:rPr>
                <a:t>1</a:t>
              </a:r>
              <a:endParaRPr lang="zh-CN" altLang="en-US" sz="2800" b="1" dirty="0">
                <a:solidFill>
                  <a:schemeClr val="accent1">
                    <a:lumMod val="50000"/>
                  </a:schemeClr>
                </a:solidFill>
              </a:endParaRPr>
            </a:p>
          </p:txBody>
        </p:sp>
      </p:grpSp>
      <p:grpSp>
        <p:nvGrpSpPr>
          <p:cNvPr id="3" name="组合 2"/>
          <p:cNvGrpSpPr/>
          <p:nvPr/>
        </p:nvGrpSpPr>
        <p:grpSpPr>
          <a:xfrm>
            <a:off x="3272790" y="3443605"/>
            <a:ext cx="5165090" cy="688340"/>
            <a:chOff x="5463" y="4740"/>
            <a:chExt cx="8134" cy="1084"/>
          </a:xfrm>
        </p:grpSpPr>
        <p:sp>
          <p:nvSpPr>
            <p:cNvPr id="17" name="圆角矩形 16"/>
            <p:cNvSpPr/>
            <p:nvPr/>
          </p:nvSpPr>
          <p:spPr>
            <a:xfrm>
              <a:off x="5463" y="4740"/>
              <a:ext cx="8135" cy="1084"/>
            </a:xfrm>
            <a:prstGeom prst="roundRect">
              <a:avLst/>
            </a:prstGeom>
            <a:gradFill flip="none" rotWithShape="1">
              <a:gsLst>
                <a:gs pos="0">
                  <a:schemeClr val="bg1">
                    <a:lumMod val="95000"/>
                  </a:schemeClr>
                </a:gs>
                <a:gs pos="100000">
                  <a:schemeClr val="bg1"/>
                </a:gs>
              </a:gsLst>
              <a:lin ang="2700000" scaled="1"/>
              <a:tileRect/>
            </a:gradFill>
            <a:ln w="44450">
              <a:gradFill>
                <a:gsLst>
                  <a:gs pos="0">
                    <a:schemeClr val="accent1">
                      <a:lumMod val="5000"/>
                      <a:lumOff val="95000"/>
                    </a:schemeClr>
                  </a:gs>
                  <a:gs pos="100000">
                    <a:schemeClr val="accent1">
                      <a:lumMod val="30000"/>
                      <a:lumOff val="70000"/>
                    </a:schemeClr>
                  </a:gs>
                </a:gsLst>
                <a:lin ang="135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模型</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 name="椭圆 17"/>
            <p:cNvSpPr/>
            <p:nvPr/>
          </p:nvSpPr>
          <p:spPr>
            <a:xfrm>
              <a:off x="5775" y="4888"/>
              <a:ext cx="787" cy="787"/>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1">
                      <a:lumMod val="50000"/>
                    </a:schemeClr>
                  </a:solidFill>
                </a:rPr>
                <a:t>2</a:t>
              </a:r>
              <a:endParaRPr lang="zh-CN" altLang="en-US" sz="2800" b="1" dirty="0">
                <a:solidFill>
                  <a:schemeClr val="accent1">
                    <a:lumMod val="50000"/>
                  </a:schemeClr>
                </a:solidFill>
              </a:endParaRPr>
            </a:p>
          </p:txBody>
        </p:sp>
      </p:grpSp>
      <p:grpSp>
        <p:nvGrpSpPr>
          <p:cNvPr id="4" name="组合 3"/>
          <p:cNvGrpSpPr/>
          <p:nvPr/>
        </p:nvGrpSpPr>
        <p:grpSpPr>
          <a:xfrm>
            <a:off x="3272790" y="4500880"/>
            <a:ext cx="5165090" cy="688340"/>
            <a:chOff x="5463" y="6405"/>
            <a:chExt cx="8134" cy="1084"/>
          </a:xfrm>
        </p:grpSpPr>
        <p:sp>
          <p:nvSpPr>
            <p:cNvPr id="19" name="圆角矩形 18"/>
            <p:cNvSpPr/>
            <p:nvPr/>
          </p:nvSpPr>
          <p:spPr>
            <a:xfrm>
              <a:off x="5463" y="6405"/>
              <a:ext cx="8135" cy="1084"/>
            </a:xfrm>
            <a:prstGeom prst="roundRect">
              <a:avLst/>
            </a:prstGeom>
            <a:gradFill flip="none" rotWithShape="1">
              <a:gsLst>
                <a:gs pos="0">
                  <a:schemeClr val="bg1">
                    <a:lumMod val="95000"/>
                  </a:schemeClr>
                </a:gs>
                <a:gs pos="100000">
                  <a:schemeClr val="bg1"/>
                </a:gs>
              </a:gsLst>
              <a:lin ang="2700000" scaled="1"/>
              <a:tileRect/>
            </a:gradFill>
            <a:ln w="44450">
              <a:gradFill>
                <a:gsLst>
                  <a:gs pos="0">
                    <a:schemeClr val="accent1">
                      <a:lumMod val="5000"/>
                      <a:lumOff val="95000"/>
                    </a:schemeClr>
                  </a:gs>
                  <a:gs pos="100000">
                    <a:schemeClr val="accent1">
                      <a:lumMod val="30000"/>
                      <a:lumOff val="70000"/>
                    </a:schemeClr>
                  </a:gs>
                </a:gsLst>
                <a:lin ang="135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实验</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与结果</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0" name="椭圆 19"/>
            <p:cNvSpPr/>
            <p:nvPr/>
          </p:nvSpPr>
          <p:spPr>
            <a:xfrm>
              <a:off x="5775" y="6554"/>
              <a:ext cx="787" cy="787"/>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1">
                      <a:lumMod val="50000"/>
                    </a:schemeClr>
                  </a:solidFill>
                </a:rPr>
                <a:t>3</a:t>
              </a:r>
              <a:endParaRPr lang="zh-CN" altLang="en-US" sz="2800" b="1" dirty="0">
                <a:solidFill>
                  <a:schemeClr val="accent1">
                    <a:lumMod val="5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1970"/>
          </a:xfrm>
          <a:prstGeom prst="rect">
            <a:avLst/>
          </a:prstGeom>
          <a:noFill/>
        </p:spPr>
        <p:txBody>
          <a:bodyPr wrap="square" rtlCol="0">
            <a:spAutoFit/>
          </a:bodyPr>
          <a:lstStyle/>
          <a:p>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眼底</a:t>
            </a:r>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图像分割</a:t>
            </a:r>
            <a:endPar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34" name="文本框 33"/>
          <p:cNvSpPr txBox="1"/>
          <p:nvPr/>
        </p:nvSpPr>
        <p:spPr>
          <a:xfrm>
            <a:off x="900430" y="1238885"/>
            <a:ext cx="5195570" cy="398780"/>
          </a:xfrm>
          <a:prstGeom prst="rect">
            <a:avLst/>
          </a:prstGeom>
          <a:noFill/>
        </p:spPr>
        <p:txBody>
          <a:bodyPr wrap="square" rtlCol="0">
            <a:spAutoFit/>
          </a:bodyPr>
          <a:p>
            <a:r>
              <a:rPr lang="zh-CN" altLang="en-US" sz="2000">
                <a:latin typeface="+mn-ea"/>
                <a:cs typeface="+mn-ea"/>
              </a:rPr>
              <a:t>（</a:t>
            </a:r>
            <a:r>
              <a:rPr lang="en-US" altLang="zh-CN" sz="2000">
                <a:latin typeface="+mn-ea"/>
                <a:cs typeface="+mn-ea"/>
              </a:rPr>
              <a:t>3</a:t>
            </a:r>
            <a:r>
              <a:rPr lang="zh-CN" altLang="en-US" sz="2000">
                <a:latin typeface="+mn-ea"/>
                <a:cs typeface="+mn-ea"/>
              </a:rPr>
              <a:t>）激活函数实验及视觉</a:t>
            </a:r>
            <a:r>
              <a:rPr lang="zh-CN" altLang="en-US" sz="2000">
                <a:latin typeface="+mn-ea"/>
                <a:cs typeface="+mn-ea"/>
              </a:rPr>
              <a:t>效果</a:t>
            </a:r>
            <a:endParaRPr lang="zh-CN" altLang="en-US" sz="2000">
              <a:latin typeface="+mn-ea"/>
              <a:cs typeface="+mn-ea"/>
            </a:endParaRPr>
          </a:p>
        </p:txBody>
      </p:sp>
      <p:sp>
        <p:nvSpPr>
          <p:cNvPr id="45" name="文本框 44"/>
          <p:cNvSpPr txBox="1"/>
          <p:nvPr/>
        </p:nvSpPr>
        <p:spPr>
          <a:xfrm>
            <a:off x="508000" y="5246370"/>
            <a:ext cx="4064000" cy="398780"/>
          </a:xfrm>
          <a:prstGeom prst="rect">
            <a:avLst/>
          </a:prstGeom>
          <a:noFill/>
        </p:spPr>
        <p:txBody>
          <a:bodyPr wrap="square" rtlCol="0">
            <a:spAutoFit/>
          </a:bodyPr>
          <a:p>
            <a:endParaRPr lang="zh-CN" altLang="en-US" sz="2000"/>
          </a:p>
        </p:txBody>
      </p:sp>
      <p:pic>
        <p:nvPicPr>
          <p:cNvPr id="2" name="图片 1"/>
          <p:cNvPicPr>
            <a:picLocks noChangeAspect="1"/>
          </p:cNvPicPr>
          <p:nvPr>
            <p:custDataLst>
              <p:tags r:id="rId3"/>
            </p:custDataLst>
          </p:nvPr>
        </p:nvPicPr>
        <p:blipFill>
          <a:blip r:embed="rId4"/>
          <a:stretch>
            <a:fillRect/>
          </a:stretch>
        </p:blipFill>
        <p:spPr>
          <a:xfrm>
            <a:off x="1985645" y="1722755"/>
            <a:ext cx="8220710" cy="189801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1932305" y="3705860"/>
            <a:ext cx="3817620" cy="2912745"/>
          </a:xfrm>
          <a:prstGeom prst="rect">
            <a:avLst/>
          </a:prstGeom>
        </p:spPr>
      </p:pic>
      <p:sp>
        <p:nvSpPr>
          <p:cNvPr id="8" name="文本框 7"/>
          <p:cNvSpPr txBox="1"/>
          <p:nvPr/>
        </p:nvSpPr>
        <p:spPr>
          <a:xfrm>
            <a:off x="6033770" y="4598035"/>
            <a:ext cx="4734560" cy="675640"/>
          </a:xfrm>
          <a:prstGeom prst="rect">
            <a:avLst/>
          </a:prstGeom>
          <a:noFill/>
        </p:spPr>
        <p:txBody>
          <a:bodyPr wrap="square" rtlCol="0">
            <a:spAutoFit/>
          </a:bodyPr>
          <a:p>
            <a:r>
              <a:rPr lang="zh-CN" altLang="en-US" sz="2000"/>
              <a:t>结论：</a:t>
            </a:r>
            <a:r>
              <a:rPr lang="zh-CN" altLang="en-US"/>
              <a:t>使用连续软值进行解剖表示可以获得更好的分割性能。</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7890" y="264160"/>
            <a:ext cx="4463415" cy="521970"/>
          </a:xfrm>
          <a:prstGeom prst="rect">
            <a:avLst/>
          </a:prstGeom>
          <a:noFill/>
        </p:spPr>
        <p:txBody>
          <a:bodyPr wrap="square" rtlCol="0">
            <a:spAutoFit/>
          </a:bodyPr>
          <a:lstStyle/>
          <a:p>
            <a:r>
              <a:rPr lang="en-US" altLang="zh-CN" sz="2800" b="1" dirty="0" smtClean="0">
                <a:solidFill>
                  <a:schemeClr val="accent5">
                    <a:lumMod val="75000"/>
                  </a:schemeClr>
                </a:solidFill>
                <a:latin typeface="微软雅黑" panose="020B0503020204020204" pitchFamily="34" charset="-122"/>
                <a:ea typeface="微软雅黑" panose="020B0503020204020204" pitchFamily="34" charset="-122"/>
              </a:rPr>
              <a:t>NPC GTvnx </a:t>
            </a:r>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图像分割</a:t>
            </a:r>
            <a:endPar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34" name="文本框 33"/>
          <p:cNvSpPr txBox="1"/>
          <p:nvPr/>
        </p:nvSpPr>
        <p:spPr>
          <a:xfrm>
            <a:off x="900430" y="1238885"/>
            <a:ext cx="5195570" cy="398780"/>
          </a:xfrm>
          <a:prstGeom prst="rect">
            <a:avLst/>
          </a:prstGeom>
          <a:noFill/>
        </p:spPr>
        <p:txBody>
          <a:bodyPr wrap="square" rtlCol="0">
            <a:spAutoFit/>
          </a:bodyPr>
          <a:p>
            <a:r>
              <a:rPr lang="zh-CN" altLang="en-US" sz="2000">
                <a:latin typeface="+mn-ea"/>
                <a:cs typeface="+mn-ea"/>
              </a:rPr>
              <a:t>（</a:t>
            </a:r>
            <a:r>
              <a:rPr lang="en-US" altLang="zh-CN" sz="2000">
                <a:latin typeface="+mn-ea"/>
                <a:cs typeface="+mn-ea"/>
              </a:rPr>
              <a:t>1</a:t>
            </a:r>
            <a:r>
              <a:rPr lang="zh-CN" altLang="en-US" sz="2000">
                <a:latin typeface="+mn-ea"/>
                <a:cs typeface="+mn-ea"/>
              </a:rPr>
              <a:t>）域最新的</a:t>
            </a:r>
            <a:r>
              <a:rPr lang="en-US" altLang="zh-CN" sz="2000">
                <a:latin typeface="+mn-ea"/>
                <a:cs typeface="+mn-ea"/>
              </a:rPr>
              <a:t>DG</a:t>
            </a:r>
            <a:r>
              <a:rPr lang="zh-CN" altLang="en-US" sz="2000">
                <a:latin typeface="+mn-ea"/>
                <a:cs typeface="+mn-ea"/>
              </a:rPr>
              <a:t>方法比较及消融实验</a:t>
            </a:r>
            <a:endParaRPr lang="zh-CN" altLang="en-US" sz="2000">
              <a:latin typeface="+mn-ea"/>
              <a:cs typeface="+mn-ea"/>
            </a:endParaRPr>
          </a:p>
        </p:txBody>
      </p:sp>
      <p:pic>
        <p:nvPicPr>
          <p:cNvPr id="3" name="图片 2"/>
          <p:cNvPicPr>
            <a:picLocks noChangeAspect="1"/>
          </p:cNvPicPr>
          <p:nvPr>
            <p:custDataLst>
              <p:tags r:id="rId3"/>
            </p:custDataLst>
          </p:nvPr>
        </p:nvPicPr>
        <p:blipFill>
          <a:blip r:embed="rId4"/>
          <a:stretch>
            <a:fillRect/>
          </a:stretch>
        </p:blipFill>
        <p:spPr>
          <a:xfrm>
            <a:off x="269875" y="1824990"/>
            <a:ext cx="11651615" cy="3239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7890" y="264160"/>
            <a:ext cx="4122420" cy="521970"/>
          </a:xfrm>
          <a:prstGeom prst="rect">
            <a:avLst/>
          </a:prstGeom>
          <a:noFill/>
        </p:spPr>
        <p:txBody>
          <a:bodyPr wrap="square" rtlCol="0">
            <a:spAutoFit/>
          </a:bodyPr>
          <a:lstStyle/>
          <a:p>
            <a:r>
              <a:rPr lang="en-US" altLang="zh-CN" sz="2800" b="1" dirty="0" smtClean="0">
                <a:solidFill>
                  <a:schemeClr val="accent5">
                    <a:lumMod val="75000"/>
                  </a:schemeClr>
                </a:solidFill>
                <a:latin typeface="微软雅黑" panose="020B0503020204020204" pitchFamily="34" charset="-122"/>
                <a:ea typeface="微软雅黑" panose="020B0503020204020204" pitchFamily="34" charset="-122"/>
                <a:sym typeface="+mn-ea"/>
              </a:rPr>
              <a:t>NPC GTvnx </a:t>
            </a:r>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sym typeface="+mn-ea"/>
              </a:rPr>
              <a:t>图像分割</a:t>
            </a:r>
            <a:endPar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34" name="文本框 33"/>
          <p:cNvSpPr txBox="1"/>
          <p:nvPr/>
        </p:nvSpPr>
        <p:spPr>
          <a:xfrm>
            <a:off x="900430" y="1238885"/>
            <a:ext cx="5195570" cy="398780"/>
          </a:xfrm>
          <a:prstGeom prst="rect">
            <a:avLst/>
          </a:prstGeom>
          <a:noFill/>
        </p:spPr>
        <p:txBody>
          <a:bodyPr wrap="square" rtlCol="0">
            <a:spAutoFit/>
          </a:bodyPr>
          <a:p>
            <a:r>
              <a:rPr lang="zh-CN" altLang="en-US" sz="2000">
                <a:latin typeface="+mn-ea"/>
                <a:cs typeface="+mn-ea"/>
              </a:rPr>
              <a:t>（</a:t>
            </a:r>
            <a:r>
              <a:rPr lang="en-US" altLang="zh-CN" sz="2000">
                <a:latin typeface="+mn-ea"/>
                <a:cs typeface="+mn-ea"/>
              </a:rPr>
              <a:t>2</a:t>
            </a:r>
            <a:r>
              <a:rPr lang="zh-CN" altLang="en-US" sz="2000">
                <a:latin typeface="+mn-ea"/>
                <a:cs typeface="+mn-ea"/>
              </a:rPr>
              <a:t>）视觉</a:t>
            </a:r>
            <a:r>
              <a:rPr lang="zh-CN" altLang="en-US" sz="2000">
                <a:latin typeface="+mn-ea"/>
                <a:cs typeface="+mn-ea"/>
              </a:rPr>
              <a:t>效果</a:t>
            </a:r>
            <a:endParaRPr lang="zh-CN" altLang="en-US" sz="2000">
              <a:latin typeface="+mn-ea"/>
              <a:cs typeface="+mn-ea"/>
            </a:endParaRPr>
          </a:p>
        </p:txBody>
      </p:sp>
      <p:sp>
        <p:nvSpPr>
          <p:cNvPr id="45" name="文本框 44"/>
          <p:cNvSpPr txBox="1"/>
          <p:nvPr/>
        </p:nvSpPr>
        <p:spPr>
          <a:xfrm>
            <a:off x="508000" y="5246370"/>
            <a:ext cx="4064000" cy="398780"/>
          </a:xfrm>
          <a:prstGeom prst="rect">
            <a:avLst/>
          </a:prstGeom>
          <a:noFill/>
        </p:spPr>
        <p:txBody>
          <a:bodyPr wrap="square" rtlCol="0">
            <a:spAutoFit/>
          </a:bodyPr>
          <a:p>
            <a:endParaRPr lang="zh-CN" altLang="en-US" sz="2000"/>
          </a:p>
        </p:txBody>
      </p:sp>
      <p:pic>
        <p:nvPicPr>
          <p:cNvPr id="2" name="图片 1"/>
          <p:cNvPicPr>
            <a:picLocks noChangeAspect="1"/>
          </p:cNvPicPr>
          <p:nvPr>
            <p:custDataLst>
              <p:tags r:id="rId3"/>
            </p:custDataLst>
          </p:nvPr>
        </p:nvPicPr>
        <p:blipFill>
          <a:blip r:embed="rId4"/>
          <a:stretch>
            <a:fillRect/>
          </a:stretch>
        </p:blipFill>
        <p:spPr>
          <a:xfrm>
            <a:off x="600710" y="1637665"/>
            <a:ext cx="10991215" cy="4605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7890" y="264160"/>
            <a:ext cx="4184650" cy="521970"/>
          </a:xfrm>
          <a:prstGeom prst="rect">
            <a:avLst/>
          </a:prstGeom>
          <a:noFill/>
        </p:spPr>
        <p:txBody>
          <a:bodyPr wrap="square" rtlCol="0">
            <a:spAutoFit/>
          </a:bodyPr>
          <a:lstStyle/>
          <a:p>
            <a:r>
              <a:rPr lang="en-US" altLang="zh-CN" sz="2800" b="1" dirty="0" smtClean="0">
                <a:solidFill>
                  <a:schemeClr val="accent5">
                    <a:lumMod val="75000"/>
                  </a:schemeClr>
                </a:solidFill>
                <a:latin typeface="微软雅黑" panose="020B0503020204020204" pitchFamily="34" charset="-122"/>
                <a:ea typeface="微软雅黑" panose="020B0503020204020204" pitchFamily="34" charset="-122"/>
                <a:sym typeface="+mn-ea"/>
              </a:rPr>
              <a:t>NPC GTvnx </a:t>
            </a:r>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sym typeface="+mn-ea"/>
              </a:rPr>
              <a:t>图像分割</a:t>
            </a:r>
            <a:endPar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34" name="文本框 33"/>
          <p:cNvSpPr txBox="1"/>
          <p:nvPr/>
        </p:nvSpPr>
        <p:spPr>
          <a:xfrm>
            <a:off x="900430" y="1238885"/>
            <a:ext cx="5195570" cy="398780"/>
          </a:xfrm>
          <a:prstGeom prst="rect">
            <a:avLst/>
          </a:prstGeom>
          <a:noFill/>
        </p:spPr>
        <p:txBody>
          <a:bodyPr wrap="square" rtlCol="0">
            <a:spAutoFit/>
          </a:bodyPr>
          <a:p>
            <a:r>
              <a:rPr lang="zh-CN" altLang="en-US" sz="2000">
                <a:latin typeface="+mn-ea"/>
                <a:cs typeface="+mn-ea"/>
              </a:rPr>
              <a:t>（</a:t>
            </a:r>
            <a:r>
              <a:rPr lang="en-US" altLang="zh-CN" sz="2000">
                <a:latin typeface="+mn-ea"/>
                <a:cs typeface="+mn-ea"/>
              </a:rPr>
              <a:t>3</a:t>
            </a:r>
            <a:r>
              <a:rPr lang="zh-CN" altLang="en-US" sz="2000">
                <a:latin typeface="+mn-ea"/>
                <a:cs typeface="+mn-ea"/>
              </a:rPr>
              <a:t>）激活函数实验及视觉</a:t>
            </a:r>
            <a:r>
              <a:rPr lang="zh-CN" altLang="en-US" sz="2000">
                <a:latin typeface="+mn-ea"/>
                <a:cs typeface="+mn-ea"/>
              </a:rPr>
              <a:t>效果</a:t>
            </a:r>
            <a:endParaRPr lang="zh-CN" altLang="en-US" sz="2000">
              <a:latin typeface="+mn-ea"/>
              <a:cs typeface="+mn-ea"/>
            </a:endParaRPr>
          </a:p>
        </p:txBody>
      </p:sp>
      <p:sp>
        <p:nvSpPr>
          <p:cNvPr id="45" name="文本框 44"/>
          <p:cNvSpPr txBox="1"/>
          <p:nvPr/>
        </p:nvSpPr>
        <p:spPr>
          <a:xfrm>
            <a:off x="508000" y="5246370"/>
            <a:ext cx="4064000" cy="398780"/>
          </a:xfrm>
          <a:prstGeom prst="rect">
            <a:avLst/>
          </a:prstGeom>
          <a:noFill/>
        </p:spPr>
        <p:txBody>
          <a:bodyPr wrap="square" rtlCol="0">
            <a:spAutoFit/>
          </a:bodyPr>
          <a:p>
            <a:endParaRPr lang="zh-CN" altLang="en-US" sz="2000"/>
          </a:p>
        </p:txBody>
      </p:sp>
      <p:pic>
        <p:nvPicPr>
          <p:cNvPr id="9" name="图片 8"/>
          <p:cNvPicPr>
            <a:picLocks noChangeAspect="1"/>
          </p:cNvPicPr>
          <p:nvPr>
            <p:custDataLst>
              <p:tags r:id="rId3"/>
            </p:custDataLst>
          </p:nvPr>
        </p:nvPicPr>
        <p:blipFill>
          <a:blip r:embed="rId4"/>
          <a:stretch>
            <a:fillRect/>
          </a:stretch>
        </p:blipFill>
        <p:spPr>
          <a:xfrm>
            <a:off x="1042670" y="1637665"/>
            <a:ext cx="10106660" cy="1562100"/>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900430" y="3263900"/>
            <a:ext cx="5079365" cy="3368675"/>
          </a:xfrm>
          <a:prstGeom prst="rect">
            <a:avLst/>
          </a:prstGeom>
        </p:spPr>
      </p:pic>
      <p:pic>
        <p:nvPicPr>
          <p:cNvPr id="11" name="图片 10"/>
          <p:cNvPicPr>
            <a:picLocks noChangeAspect="1"/>
          </p:cNvPicPr>
          <p:nvPr>
            <p:custDataLst>
              <p:tags r:id="rId7"/>
            </p:custDataLst>
          </p:nvPr>
        </p:nvPicPr>
        <p:blipFill>
          <a:blip r:embed="rId8"/>
          <a:stretch>
            <a:fillRect/>
          </a:stretch>
        </p:blipFill>
        <p:spPr>
          <a:xfrm>
            <a:off x="6974205" y="3263900"/>
            <a:ext cx="3214370" cy="1736725"/>
          </a:xfrm>
          <a:prstGeom prst="rect">
            <a:avLst/>
          </a:prstGeom>
        </p:spPr>
      </p:pic>
      <p:pic>
        <p:nvPicPr>
          <p:cNvPr id="12" name="图片 11"/>
          <p:cNvPicPr>
            <a:picLocks noChangeAspect="1"/>
          </p:cNvPicPr>
          <p:nvPr>
            <p:custDataLst>
              <p:tags r:id="rId9"/>
            </p:custDataLst>
          </p:nvPr>
        </p:nvPicPr>
        <p:blipFill>
          <a:blip r:embed="rId10"/>
          <a:stretch>
            <a:fillRect/>
          </a:stretch>
        </p:blipFill>
        <p:spPr>
          <a:xfrm>
            <a:off x="6973570" y="4617085"/>
            <a:ext cx="3215005" cy="1674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696822" y="2866937"/>
            <a:ext cx="1080000" cy="1080000"/>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smtClean="0">
                <a:solidFill>
                  <a:schemeClr val="accent1">
                    <a:lumMod val="50000"/>
                  </a:schemeClr>
                </a:solidFill>
              </a:rPr>
              <a:t>1</a:t>
            </a:r>
            <a:endParaRPr lang="zh-CN" altLang="en-US" sz="5400" b="1" dirty="0">
              <a:solidFill>
                <a:schemeClr val="accent1">
                  <a:lumMod val="50000"/>
                </a:schemeClr>
              </a:solidFill>
            </a:endParaRPr>
          </a:p>
        </p:txBody>
      </p:sp>
      <p:sp>
        <p:nvSpPr>
          <p:cNvPr id="11" name="文本框 10"/>
          <p:cNvSpPr txBox="1"/>
          <p:nvPr/>
        </p:nvSpPr>
        <p:spPr>
          <a:xfrm>
            <a:off x="2880018" y="2838015"/>
            <a:ext cx="2865640" cy="706755"/>
          </a:xfrm>
          <a:prstGeom prst="rect">
            <a:avLst/>
          </a:prstGeom>
          <a:noFill/>
        </p:spPr>
        <p:txBody>
          <a:bodyPr wrap="square" rtlCol="0">
            <a:spAutoFit/>
          </a:bodyPr>
          <a:lstStyle/>
          <a:p>
            <a:pPr algn="ctr"/>
            <a:r>
              <a:rPr lang="zh-CN" altLang="en-US" sz="4000" b="1" dirty="0">
                <a:solidFill>
                  <a:schemeClr val="accent1">
                    <a:lumMod val="50000"/>
                  </a:schemeClr>
                </a:solidFill>
                <a:latin typeface="微软雅黑" panose="020B0503020204020204" pitchFamily="34" charset="-122"/>
                <a:ea typeface="微软雅黑" panose="020B0503020204020204" pitchFamily="34" charset="-122"/>
              </a:rPr>
              <a:t>引言</a:t>
            </a:r>
            <a:endParaRPr lang="zh-CN" altLang="en-US" sz="4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6900421" y="0"/>
            <a:ext cx="5291579"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87391" y="254965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6810167" y="-246669"/>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0120546" y="5516252"/>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8455478" y="2372824"/>
            <a:ext cx="1789376" cy="46037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作者</a:t>
            </a:r>
            <a:endParaRPr lang="zh-CN" altLang="en-US" sz="2400" b="1" dirty="0" smtClean="0">
              <a:solidFill>
                <a:schemeClr val="bg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8041391" y="2657657"/>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002027" y="3557232"/>
            <a:ext cx="78729" cy="87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8455478" y="3370289"/>
            <a:ext cx="1789376" cy="46037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背景</a:t>
            </a:r>
            <a:endParaRPr lang="zh-CN" altLang="en-US" sz="2400" b="1" dirty="0" smtClean="0">
              <a:solidFill>
                <a:schemeClr val="bg1"/>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8041391" y="3637600"/>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7987391" y="451787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8455478" y="4314043"/>
            <a:ext cx="1789376" cy="46037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创新点</a:t>
            </a:r>
            <a:endParaRPr lang="zh-CN" altLang="en-US" sz="2400" b="1" dirty="0" smtClean="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1"/>
            </p:custDataLst>
          </p:nvPr>
        </p:nvSpPr>
        <p:spPr>
          <a:xfrm>
            <a:off x="2880018" y="3671770"/>
            <a:ext cx="2865640" cy="460375"/>
          </a:xfrm>
          <a:prstGeom prst="rect">
            <a:avLst/>
          </a:prstGeom>
          <a:noFill/>
        </p:spPr>
        <p:txBody>
          <a:bodyPr wrap="square" rtlCol="0">
            <a:spAutoFit/>
          </a:bodyPr>
          <a:p>
            <a:pPr algn="ct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Introduction</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10" grpId="0" animBg="1"/>
      <p:bldP spid="11" grpId="0"/>
      <p:bldP spid="13" grpId="0" animBg="1"/>
      <p:bldP spid="13" grpId="1" animBg="1"/>
      <p:bldP spid="21" grpId="0"/>
      <p:bldP spid="21" grpId="1"/>
      <p:bldP spid="25" grpId="0" animBg="1"/>
      <p:bldP spid="26" grpId="0"/>
      <p:bldP spid="28" grpId="0" animBg="1"/>
      <p:bldP spid="30"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1970"/>
          </a:xfrm>
          <a:prstGeom prst="rect">
            <a:avLst/>
          </a:prstGeom>
          <a:noFill/>
        </p:spPr>
        <p:txBody>
          <a:bodyPr wrap="square" rtlCol="0">
            <a:spAutoFit/>
          </a:bodyPr>
          <a:lstStyle/>
          <a:p>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作者</a:t>
            </a:r>
            <a:endPar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14" name="图片 13"/>
          <p:cNvPicPr>
            <a:picLocks noChangeAspect="1"/>
          </p:cNvPicPr>
          <p:nvPr>
            <p:custDataLst>
              <p:tags r:id="rId3"/>
            </p:custDataLst>
          </p:nvPr>
        </p:nvPicPr>
        <p:blipFill>
          <a:blip r:embed="rId4"/>
          <a:stretch>
            <a:fillRect/>
          </a:stretch>
        </p:blipFill>
        <p:spPr>
          <a:xfrm>
            <a:off x="1285875" y="960755"/>
            <a:ext cx="10180320" cy="5755005"/>
          </a:xfrm>
          <a:prstGeom prst="rect">
            <a:avLst/>
          </a:prstGeom>
        </p:spPr>
      </p:pic>
      <p:sp>
        <p:nvSpPr>
          <p:cNvPr id="15" name="矩形 14"/>
          <p:cNvSpPr/>
          <p:nvPr/>
        </p:nvSpPr>
        <p:spPr>
          <a:xfrm>
            <a:off x="1504315" y="2953385"/>
            <a:ext cx="7023100" cy="81597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1970"/>
          </a:xfrm>
          <a:prstGeom prst="rect">
            <a:avLst/>
          </a:prstGeom>
          <a:noFill/>
        </p:spPr>
        <p:txBody>
          <a:bodyPr wrap="square" rtlCol="0">
            <a:spAutoFit/>
          </a:bodyPr>
          <a:lstStyle/>
          <a:p>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背景</a:t>
            </a:r>
            <a:endPar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11" name="TextBox 7"/>
          <p:cNvSpPr txBox="1"/>
          <p:nvPr>
            <p:custDataLst>
              <p:tags r:id="rId3"/>
            </p:custDataLst>
          </p:nvPr>
        </p:nvSpPr>
        <p:spPr>
          <a:xfrm>
            <a:off x="1153788" y="1594128"/>
            <a:ext cx="9884664" cy="3784600"/>
          </a:xfrm>
          <a:prstGeom prst="rect">
            <a:avLst/>
          </a:prstGeom>
          <a:noFill/>
        </p:spPr>
        <p:txBody>
          <a:bodyPr wrap="square" rtlCol="0">
            <a:spAutoFit/>
          </a:bodyPr>
          <a:p>
            <a:pPr marL="342900" indent="-342900">
              <a:buFont typeface="Wingdings" panose="05000000000000000000" pitchFamily="2" charset="2"/>
              <a:buChar char="l"/>
            </a:pPr>
            <a:r>
              <a:rPr lang="zh-CN" altLang="en-US" sz="2400" dirty="0"/>
              <a:t>自适应方法（</a:t>
            </a:r>
            <a:r>
              <a:rPr lang="en-US" altLang="zh-CN" sz="2400" dirty="0"/>
              <a:t>DA</a:t>
            </a:r>
            <a:r>
              <a:rPr lang="zh-CN" altLang="en-US" sz="2400" dirty="0"/>
              <a:t>）：耗时，若不知道目标域实现自适应不切实际；</a:t>
            </a:r>
            <a:r>
              <a:rPr lang="en-US" altLang="zh-CN" sz="2400" dirty="0"/>
              <a:t>     </a:t>
            </a:r>
            <a:r>
              <a:rPr lang="zh-CN" altLang="en-US" sz="2400" dirty="0"/>
              <a:t>灾难性遗忘</a:t>
            </a:r>
            <a:r>
              <a:rPr lang="zh-CN" altLang="en-US" sz="2400" dirty="0"/>
              <a:t>问题。</a:t>
            </a:r>
            <a:endParaRPr lang="zh-CN" altLang="en-US" sz="2400" dirty="0"/>
          </a:p>
          <a:p>
            <a:pPr indent="0">
              <a:buFont typeface="Wingdings" panose="05000000000000000000" pitchFamily="2" charset="2"/>
              <a:buNone/>
            </a:pPr>
            <a:endParaRPr lang="zh-CN" altLang="en-US" sz="2400" dirty="0"/>
          </a:p>
          <a:p>
            <a:pPr marL="342900" indent="-342900">
              <a:buFont typeface="Wingdings" panose="05000000000000000000" pitchFamily="2" charset="2"/>
              <a:buChar char="l"/>
            </a:pPr>
            <a:r>
              <a:rPr lang="zh-CN" altLang="en-US" sz="2400" dirty="0"/>
              <a:t>邻域泛化（</a:t>
            </a:r>
            <a:r>
              <a:rPr lang="en-US" altLang="zh-CN" sz="2400" dirty="0"/>
              <a:t>DG</a:t>
            </a:r>
            <a:r>
              <a:rPr lang="zh-CN" altLang="en-US" sz="2400" dirty="0">
                <a:sym typeface="+mn-ea"/>
              </a:rPr>
              <a:t>）：</a:t>
            </a:r>
            <a:endParaRPr lang="zh-CN" altLang="en-US" sz="2400" dirty="0">
              <a:sym typeface="+mn-ea"/>
            </a:endParaRPr>
          </a:p>
          <a:p>
            <a:pPr marL="800100" lvl="1" indent="-342900">
              <a:buFont typeface="Wingdings" panose="05000000000000000000" charset="0"/>
              <a:buChar char="l"/>
            </a:pPr>
            <a:r>
              <a:rPr lang="zh-CN" altLang="en-US" sz="2400" dirty="0">
                <a:solidFill>
                  <a:schemeClr val="tx1"/>
                </a:solidFill>
                <a:sym typeface="+mn-ea"/>
              </a:rPr>
              <a:t>基于图像：主要是数据增强，需经验设置，可能特定于</a:t>
            </a:r>
            <a:r>
              <a:rPr lang="zh-CN" altLang="en-US" sz="2400" dirty="0">
                <a:solidFill>
                  <a:schemeClr val="tx1"/>
                </a:solidFill>
                <a:sym typeface="+mn-ea"/>
              </a:rPr>
              <a:t>数据。</a:t>
            </a:r>
            <a:endParaRPr lang="zh-CN" altLang="en-US" sz="2400" dirty="0">
              <a:solidFill>
                <a:schemeClr val="tx1"/>
              </a:solidFill>
              <a:sym typeface="+mn-ea"/>
            </a:endParaRPr>
          </a:p>
          <a:p>
            <a:pPr marL="800100" lvl="1" indent="-342900">
              <a:buFont typeface="Wingdings" panose="05000000000000000000" charset="0"/>
              <a:buChar char="l"/>
            </a:pPr>
            <a:r>
              <a:rPr lang="zh-CN" altLang="en-US" sz="2400" dirty="0">
                <a:solidFill>
                  <a:schemeClr val="tx1"/>
                </a:solidFill>
                <a:sym typeface="+mn-ea"/>
              </a:rPr>
              <a:t>基于特征：侧重表示式</a:t>
            </a:r>
            <a:r>
              <a:rPr lang="zh-CN" altLang="en-US" sz="2400" dirty="0">
                <a:solidFill>
                  <a:schemeClr val="tx1"/>
                </a:solidFill>
                <a:sym typeface="+mn-ea"/>
              </a:rPr>
              <a:t>学习。</a:t>
            </a:r>
            <a:endParaRPr lang="zh-CN" altLang="en-US" sz="2400" dirty="0">
              <a:solidFill>
                <a:schemeClr val="tx1"/>
              </a:solidFill>
              <a:sym typeface="+mn-ea"/>
            </a:endParaRPr>
          </a:p>
          <a:p>
            <a:pPr marL="800100" lvl="1" indent="-342900">
              <a:buFont typeface="Wingdings" panose="05000000000000000000" charset="0"/>
              <a:buChar char="l"/>
            </a:pPr>
            <a:r>
              <a:rPr lang="zh-CN" altLang="en-US" sz="2400" dirty="0">
                <a:solidFill>
                  <a:schemeClr val="tx1"/>
                </a:solidFill>
                <a:sym typeface="+mn-ea"/>
              </a:rPr>
              <a:t>元学习：耗时，需考虑训练和测试所有潜在分裂</a:t>
            </a:r>
            <a:r>
              <a:rPr lang="zh-CN" altLang="en-US" sz="2400" dirty="0">
                <a:solidFill>
                  <a:schemeClr val="tx1"/>
                </a:solidFill>
                <a:sym typeface="+mn-ea"/>
              </a:rPr>
              <a:t>结果。</a:t>
            </a:r>
            <a:endParaRPr lang="zh-CN" altLang="en-US" sz="2400" dirty="0">
              <a:solidFill>
                <a:schemeClr val="tx1"/>
              </a:solidFill>
              <a:sym typeface="+mn-ea"/>
            </a:endParaRPr>
          </a:p>
          <a:p>
            <a:pPr lvl="1" indent="0">
              <a:buFont typeface="Wingdings" panose="05000000000000000000" charset="0"/>
              <a:buNone/>
            </a:pPr>
            <a:r>
              <a:rPr lang="zh-CN" altLang="en-US" sz="2400" dirty="0">
                <a:solidFill>
                  <a:schemeClr val="tx1"/>
                </a:solidFill>
                <a:sym typeface="+mn-ea"/>
              </a:rPr>
              <a:t>缺：受知识库</a:t>
            </a:r>
            <a:r>
              <a:rPr lang="en-US" altLang="zh-CN" sz="2400" dirty="0">
                <a:solidFill>
                  <a:schemeClr val="tx1"/>
                </a:solidFill>
                <a:sym typeface="+mn-ea"/>
              </a:rPr>
              <a:t>/</a:t>
            </a:r>
            <a:r>
              <a:rPr lang="zh-CN" altLang="en-US" sz="2400" dirty="0">
                <a:solidFill>
                  <a:schemeClr val="tx1"/>
                </a:solidFill>
                <a:sym typeface="+mn-ea"/>
              </a:rPr>
              <a:t>表示库</a:t>
            </a:r>
            <a:r>
              <a:rPr lang="zh-CN" altLang="en-US" sz="2400" dirty="0">
                <a:solidFill>
                  <a:schemeClr val="tx1"/>
                </a:solidFill>
                <a:sym typeface="+mn-ea"/>
              </a:rPr>
              <a:t>容量限制。</a:t>
            </a:r>
            <a:endParaRPr lang="zh-CN" altLang="en-US" sz="2400" dirty="0">
              <a:solidFill>
                <a:schemeClr val="tx1"/>
              </a:solidFill>
              <a:sym typeface="+mn-ea"/>
            </a:endParaRPr>
          </a:p>
          <a:p>
            <a:pPr lvl="1" indent="0">
              <a:buFont typeface="Wingdings" panose="05000000000000000000" charset="0"/>
              <a:buNone/>
            </a:pPr>
            <a:endParaRPr lang="zh-CN" altLang="en-US" sz="2400" dirty="0">
              <a:solidFill>
                <a:schemeClr val="tx1"/>
              </a:solidFill>
              <a:sym typeface="+mn-ea"/>
            </a:endParaRPr>
          </a:p>
          <a:p>
            <a:pPr marL="342900" lvl="0" indent="-342900">
              <a:buFont typeface="Wingdings" panose="05000000000000000000" charset="0"/>
              <a:buChar char="l"/>
            </a:pPr>
            <a:r>
              <a:rPr lang="zh-CN" altLang="en-US" sz="2400" dirty="0">
                <a:solidFill>
                  <a:schemeClr val="tx1"/>
                </a:solidFill>
                <a:sym typeface="+mn-ea"/>
              </a:rPr>
              <a:t>解纠缠：多数基于</a:t>
            </a:r>
            <a:r>
              <a:rPr lang="en-US" altLang="zh-CN" sz="2400" dirty="0">
                <a:solidFill>
                  <a:schemeClr val="tx1"/>
                </a:solidFill>
                <a:sym typeface="+mn-ea"/>
              </a:rPr>
              <a:t>GAN</a:t>
            </a:r>
            <a:r>
              <a:rPr lang="zh-CN" altLang="en-US" sz="2400" dirty="0">
                <a:solidFill>
                  <a:schemeClr val="tx1"/>
                </a:solidFill>
                <a:sym typeface="+mn-ea"/>
              </a:rPr>
              <a:t>，训练复杂，不可扩展，不能用于</a:t>
            </a:r>
            <a:r>
              <a:rPr lang="zh-CN" altLang="en-US" sz="2400" dirty="0">
                <a:solidFill>
                  <a:schemeClr val="tx1"/>
                </a:solidFill>
                <a:sym typeface="+mn-ea"/>
              </a:rPr>
              <a:t>未知领域。</a:t>
            </a:r>
            <a:endParaRPr lang="zh-CN" altLang="en-US" sz="2400" dirty="0">
              <a:solidFill>
                <a:schemeClr val="tx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1970"/>
          </a:xfrm>
          <a:prstGeom prst="rect">
            <a:avLst/>
          </a:prstGeom>
          <a:noFill/>
        </p:spPr>
        <p:txBody>
          <a:bodyPr wrap="square" rtlCol="0">
            <a:spAutoFit/>
          </a:bodyPr>
          <a:lstStyle/>
          <a:p>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创新点</a:t>
            </a:r>
            <a:endPar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10" name="TextBox 7"/>
          <p:cNvSpPr txBox="1"/>
          <p:nvPr>
            <p:custDataLst>
              <p:tags r:id="rId3"/>
            </p:custDataLst>
          </p:nvPr>
        </p:nvSpPr>
        <p:spPr>
          <a:xfrm>
            <a:off x="1153788" y="1536978"/>
            <a:ext cx="9884664" cy="4154170"/>
          </a:xfrm>
          <a:prstGeom prst="rect">
            <a:avLst/>
          </a:prstGeom>
          <a:noFill/>
        </p:spPr>
        <p:txBody>
          <a:bodyPr wrap="square" rtlCol="0">
            <a:spAutoFit/>
          </a:bodyPr>
          <a:p>
            <a:pPr marL="342900" indent="-342900">
              <a:buFont typeface="Wingdings" panose="05000000000000000000" pitchFamily="2" charset="2"/>
              <a:buChar char="l"/>
            </a:pPr>
            <a:r>
              <a:rPr lang="zh-CN" altLang="en-US" sz="2400" dirty="0"/>
              <a:t>解纠缠网络：</a:t>
            </a:r>
            <a:endParaRPr lang="zh-CN" altLang="en-US" sz="2400" dirty="0"/>
          </a:p>
          <a:p>
            <a:pPr indent="457200" fontAlgn="auto">
              <a:buFont typeface="Wingdings" panose="05000000000000000000" pitchFamily="2" charset="2"/>
              <a:buNone/>
            </a:pPr>
            <a:r>
              <a:rPr lang="zh-CN" altLang="en-US" sz="2400" dirty="0"/>
              <a:t>将图像分解领域不变的解剖表示和特定于领域的</a:t>
            </a:r>
            <a:r>
              <a:rPr lang="zh-CN" altLang="en-US" sz="2400" dirty="0"/>
              <a:t>风格代码，其中前者被发送到不受域移位影响的分割模型，并且解缠网络由解码器正则化，该解码器结合解剖和样式代码来重建输入图像。</a:t>
            </a:r>
            <a:endParaRPr lang="zh-CN" altLang="en-US" sz="2400" dirty="0"/>
          </a:p>
          <a:p>
            <a:pPr indent="0">
              <a:buFont typeface="Wingdings" panose="05000000000000000000" pitchFamily="2" charset="2"/>
              <a:buNone/>
            </a:pPr>
            <a:endParaRPr lang="zh-CN" altLang="en-US" sz="2400" dirty="0"/>
          </a:p>
          <a:p>
            <a:pPr marL="342900" indent="-342900">
              <a:buFont typeface="Wingdings" panose="05000000000000000000" pitchFamily="2" charset="2"/>
              <a:buChar char="l"/>
            </a:pPr>
            <a:r>
              <a:rPr lang="zh-CN" altLang="en-US" sz="2400" dirty="0"/>
              <a:t>对比损失</a:t>
            </a:r>
            <a:r>
              <a:rPr lang="zh-CN" altLang="en-US" sz="2400" dirty="0">
                <a:sym typeface="+mn-ea"/>
              </a:rPr>
              <a:t>：</a:t>
            </a:r>
            <a:endParaRPr lang="zh-CN" altLang="en-US" sz="2400" dirty="0">
              <a:sym typeface="+mn-ea"/>
            </a:endParaRPr>
          </a:p>
          <a:p>
            <a:pPr marL="0" lvl="1" indent="457200" fontAlgn="auto">
              <a:buFont typeface="Wingdings" panose="05000000000000000000" charset="0"/>
              <a:buNone/>
            </a:pPr>
            <a:r>
              <a:rPr lang="zh-CN" altLang="en-US" sz="2400" dirty="0">
                <a:solidFill>
                  <a:schemeClr val="tx1"/>
                </a:solidFill>
                <a:sym typeface="+mn-ea"/>
              </a:rPr>
              <a:t>鼓励来自统一领域和不同领域的风格代码分别是紧凑和发散的以更好</a:t>
            </a:r>
            <a:r>
              <a:rPr lang="zh-CN" altLang="en-US" sz="2400" dirty="0">
                <a:solidFill>
                  <a:schemeClr val="tx1"/>
                </a:solidFill>
                <a:sym typeface="+mn-ea"/>
              </a:rPr>
              <a:t>解纠缠。</a:t>
            </a:r>
            <a:endParaRPr lang="zh-CN" altLang="en-US" sz="2400" dirty="0">
              <a:solidFill>
                <a:schemeClr val="tx1"/>
              </a:solidFill>
              <a:sym typeface="+mn-ea"/>
            </a:endParaRPr>
          </a:p>
          <a:p>
            <a:pPr lvl="1" indent="0">
              <a:buFont typeface="Wingdings" panose="05000000000000000000" charset="0"/>
              <a:buNone/>
            </a:pPr>
            <a:endParaRPr lang="zh-CN" altLang="en-US" sz="2400" dirty="0">
              <a:solidFill>
                <a:schemeClr val="tx1"/>
              </a:solidFill>
              <a:sym typeface="+mn-ea"/>
            </a:endParaRPr>
          </a:p>
          <a:p>
            <a:pPr marL="342900" lvl="0" indent="-342900">
              <a:buFont typeface="Wingdings" panose="05000000000000000000" charset="0"/>
              <a:buChar char="l"/>
            </a:pPr>
            <a:r>
              <a:rPr lang="zh-CN" altLang="en-US" sz="2400" dirty="0">
                <a:solidFill>
                  <a:schemeClr val="tx1"/>
                </a:solidFill>
                <a:sym typeface="+mn-ea"/>
              </a:rPr>
              <a:t>风格增强：</a:t>
            </a:r>
            <a:endParaRPr lang="zh-CN" altLang="en-US" sz="2400" dirty="0">
              <a:solidFill>
                <a:schemeClr val="tx1"/>
              </a:solidFill>
              <a:sym typeface="+mn-ea"/>
            </a:endParaRPr>
          </a:p>
          <a:p>
            <a:pPr lvl="0" indent="457200" fontAlgn="auto">
              <a:buFont typeface="Wingdings" panose="05000000000000000000" charset="0"/>
              <a:buNone/>
            </a:pPr>
            <a:r>
              <a:rPr lang="zh-CN" altLang="en-US" sz="2400" dirty="0">
                <a:solidFill>
                  <a:schemeClr val="tx1"/>
                </a:solidFill>
                <a:sym typeface="+mn-ea"/>
              </a:rPr>
              <a:t>合成有共享解剖结构的各种不可见风格的图像以提高模型的可泛化</a:t>
            </a:r>
            <a:r>
              <a:rPr lang="zh-CN" altLang="en-US" sz="2400" dirty="0">
                <a:solidFill>
                  <a:schemeClr val="tx1"/>
                </a:solidFill>
                <a:sym typeface="+mn-ea"/>
              </a:rPr>
              <a:t>性。</a:t>
            </a:r>
            <a:endParaRPr lang="zh-CN" altLang="en-US" sz="2400" dirty="0">
              <a:solidFill>
                <a:schemeClr val="tx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696822" y="2866937"/>
            <a:ext cx="1080000" cy="1080000"/>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accent1">
                    <a:lumMod val="50000"/>
                  </a:schemeClr>
                </a:solidFill>
              </a:rPr>
              <a:t>2</a:t>
            </a:r>
            <a:endParaRPr lang="zh-CN" altLang="en-US" sz="5400" b="1" dirty="0">
              <a:solidFill>
                <a:schemeClr val="accent1">
                  <a:lumMod val="50000"/>
                </a:schemeClr>
              </a:solidFill>
            </a:endParaRPr>
          </a:p>
        </p:txBody>
      </p:sp>
      <p:sp>
        <p:nvSpPr>
          <p:cNvPr id="11" name="文本框 10"/>
          <p:cNvSpPr txBox="1"/>
          <p:nvPr/>
        </p:nvSpPr>
        <p:spPr>
          <a:xfrm>
            <a:off x="2920082" y="2838015"/>
            <a:ext cx="3205113" cy="706755"/>
          </a:xfrm>
          <a:prstGeom prst="rect">
            <a:avLst/>
          </a:prstGeom>
          <a:noFill/>
        </p:spPr>
        <p:txBody>
          <a:bodyPr wrap="square" rtlCol="0">
            <a:spAutoFit/>
          </a:bodyPr>
          <a:lstStyle/>
          <a:p>
            <a:pPr algn="ctr"/>
            <a:r>
              <a:rPr lang="zh-CN" altLang="en-US" sz="4000" b="1" dirty="0">
                <a:solidFill>
                  <a:schemeClr val="accent1">
                    <a:lumMod val="50000"/>
                  </a:schemeClr>
                </a:solidFill>
                <a:latin typeface="微软雅黑" panose="020B0503020204020204" pitchFamily="34" charset="-122"/>
                <a:ea typeface="微软雅黑" panose="020B0503020204020204" pitchFamily="34" charset="-122"/>
              </a:rPr>
              <a:t>模型</a:t>
            </a:r>
            <a:endParaRPr lang="zh-CN" altLang="en-US" sz="4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6900421" y="70485"/>
            <a:ext cx="5291579"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939131" y="2368682"/>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6810167" y="-246669"/>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0120546" y="5516252"/>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8407218" y="2191849"/>
            <a:ext cx="1789376" cy="46037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解纠缠</a:t>
            </a:r>
            <a:r>
              <a:rPr lang="zh-CN" altLang="en-US" sz="2400" b="1" dirty="0" smtClean="0">
                <a:solidFill>
                  <a:schemeClr val="bg1"/>
                </a:solidFill>
                <a:latin typeface="微软雅黑" panose="020B0503020204020204" pitchFamily="34" charset="-122"/>
                <a:ea typeface="微软雅黑" panose="020B0503020204020204" pitchFamily="34" charset="-122"/>
              </a:rPr>
              <a:t>网络</a:t>
            </a:r>
            <a:endParaRPr lang="zh-CN" altLang="en-US" sz="2400" b="1" dirty="0" smtClean="0">
              <a:solidFill>
                <a:schemeClr val="bg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7993131" y="2476682"/>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7953767" y="3376257"/>
            <a:ext cx="78729" cy="87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8407400" y="3189605"/>
            <a:ext cx="2708275" cy="46037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对比学习</a:t>
            </a:r>
            <a:endParaRPr lang="zh-CN" altLang="en-US" sz="2400" b="1" dirty="0" smtClean="0">
              <a:solidFill>
                <a:schemeClr val="bg1"/>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7993131" y="3456625"/>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7939131" y="4336904"/>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8407218" y="4133703"/>
            <a:ext cx="1789376" cy="46037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风格</a:t>
            </a:r>
            <a:r>
              <a:rPr lang="zh-CN" altLang="en-US" sz="2400" b="1" dirty="0" smtClean="0">
                <a:solidFill>
                  <a:schemeClr val="bg1"/>
                </a:solidFill>
                <a:latin typeface="微软雅黑" panose="020B0503020204020204" pitchFamily="34" charset="-122"/>
                <a:ea typeface="微软雅黑" panose="020B0503020204020204" pitchFamily="34" charset="-122"/>
              </a:rPr>
              <a:t>增强</a:t>
            </a:r>
            <a:endParaRPr lang="zh-CN" altLang="en-US" sz="2400" b="1" dirty="0" smtClean="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1"/>
            </p:custDataLst>
          </p:nvPr>
        </p:nvSpPr>
        <p:spPr>
          <a:xfrm>
            <a:off x="3259748" y="3573980"/>
            <a:ext cx="2865640" cy="460375"/>
          </a:xfrm>
          <a:prstGeom prst="rect">
            <a:avLst/>
          </a:prstGeom>
          <a:noFill/>
        </p:spPr>
        <p:txBody>
          <a:bodyPr wrap="square" rtlCol="0">
            <a:spAutoFit/>
          </a:bodyPr>
          <a:p>
            <a:pPr algn="ct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Model</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10" grpId="0" animBg="1"/>
      <p:bldP spid="11" grpId="0"/>
      <p:bldP spid="11" grpId="1"/>
      <p:bldP spid="13" grpId="0" animBg="1"/>
      <p:bldP spid="13" grpId="1" animBg="1"/>
      <p:bldP spid="21" grpId="0"/>
      <p:bldP spid="25" grpId="0" animBg="1"/>
      <p:bldP spid="26" grpId="0"/>
      <p:bldP spid="28" grpId="0" animBg="1"/>
      <p:bldP spid="30"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1970"/>
          </a:xfrm>
          <a:prstGeom prst="rect">
            <a:avLst/>
          </a:prstGeom>
          <a:noFill/>
        </p:spPr>
        <p:txBody>
          <a:bodyPr wrap="square" rtlCol="0">
            <a:spAutoFit/>
          </a:bodyPr>
          <a:lstStyle/>
          <a:p>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解纠缠</a:t>
            </a:r>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网络</a:t>
            </a:r>
            <a:endPar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27" name="图片 26"/>
          <p:cNvPicPr>
            <a:picLocks noChangeAspect="1"/>
          </p:cNvPicPr>
          <p:nvPr>
            <p:custDataLst>
              <p:tags r:id="rId3"/>
            </p:custDataLst>
          </p:nvPr>
        </p:nvPicPr>
        <p:blipFill>
          <a:blip r:embed="rId4"/>
          <a:stretch>
            <a:fillRect/>
          </a:stretch>
        </p:blipFill>
        <p:spPr>
          <a:xfrm>
            <a:off x="334010" y="1266825"/>
            <a:ext cx="11523980" cy="4592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1970"/>
          </a:xfrm>
          <a:prstGeom prst="rect">
            <a:avLst/>
          </a:prstGeom>
          <a:noFill/>
        </p:spPr>
        <p:txBody>
          <a:bodyPr wrap="square" rtlCol="0">
            <a:spAutoFit/>
          </a:bodyPr>
          <a:lstStyle/>
          <a:p>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解纠缠</a:t>
            </a:r>
            <a:r>
              <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rPr>
              <a:t>网络</a:t>
            </a:r>
            <a:endParaRPr lang="zh-CN" altLang="en-US" sz="2800" b="1" dirty="0" smtClean="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aphicFrame>
        <p:nvGraphicFramePr>
          <p:cNvPr id="2" name="对象 1">
            <a:hlinkClick r:id="" action="ppaction://ole?verb="/>
          </p:cNvPr>
          <p:cNvGraphicFramePr>
            <a:graphicFrameLocks noChangeAspect="1"/>
          </p:cNvGraphicFramePr>
          <p:nvPr/>
        </p:nvGraphicFramePr>
        <p:xfrm>
          <a:off x="2892425" y="1231265"/>
          <a:ext cx="612140" cy="478790"/>
        </p:xfrm>
        <a:graphic>
          <a:graphicData uri="http://schemas.openxmlformats.org/presentationml/2006/ole">
            <mc:AlternateContent xmlns:mc="http://schemas.openxmlformats.org/markup-compatibility/2006">
              <mc:Choice xmlns:v="urn:schemas-microsoft-com:vml" Requires="v">
                <p:oleObj spid="_x0000_s1025" name="" r:id="rId3" imgW="292100" imgH="228600" progId="Equation.KSEE3">
                  <p:embed/>
                </p:oleObj>
              </mc:Choice>
              <mc:Fallback>
                <p:oleObj name="" r:id="rId3" imgW="292100" imgH="228600" progId="Equation.KSEE3">
                  <p:embed/>
                  <p:pic>
                    <p:nvPicPr>
                      <p:cNvPr id="0" name="图片 1024"/>
                      <p:cNvPicPr/>
                      <p:nvPr/>
                    </p:nvPicPr>
                    <p:blipFill>
                      <a:blip r:embed="rId4"/>
                      <a:stretch>
                        <a:fillRect/>
                      </a:stretch>
                    </p:blipFill>
                    <p:spPr>
                      <a:xfrm>
                        <a:off x="2892425" y="1231265"/>
                        <a:ext cx="612140" cy="478790"/>
                      </a:xfrm>
                      <a:prstGeom prst="rect">
                        <a:avLst/>
                      </a:prstGeom>
                    </p:spPr>
                  </p:pic>
                </p:oleObj>
              </mc:Fallback>
            </mc:AlternateContent>
          </a:graphicData>
        </a:graphic>
      </p:graphicFrame>
      <p:sp>
        <p:nvSpPr>
          <p:cNvPr id="3" name="文本框 2"/>
          <p:cNvSpPr txBox="1"/>
          <p:nvPr/>
        </p:nvSpPr>
        <p:spPr>
          <a:xfrm>
            <a:off x="400685" y="1249680"/>
            <a:ext cx="4994275" cy="460375"/>
          </a:xfrm>
          <a:prstGeom prst="rect">
            <a:avLst/>
          </a:prstGeom>
          <a:noFill/>
        </p:spPr>
        <p:txBody>
          <a:bodyPr wrap="square" rtlCol="0">
            <a:spAutoFit/>
          </a:bodyPr>
          <a:p>
            <a:r>
              <a:rPr lang="zh-CN" altLang="en-US" sz="2400">
                <a:latin typeface="+mn-ea"/>
                <a:cs typeface="+mn-ea"/>
              </a:rPr>
              <a:t>（</a:t>
            </a:r>
            <a:r>
              <a:rPr lang="en-US" altLang="zh-CN" sz="2400">
                <a:latin typeface="+mn-ea"/>
                <a:cs typeface="+mn-ea"/>
              </a:rPr>
              <a:t>1</a:t>
            </a:r>
            <a:r>
              <a:rPr lang="zh-CN" altLang="en-US" sz="2400">
                <a:latin typeface="+mn-ea"/>
                <a:cs typeface="+mn-ea"/>
              </a:rPr>
              <a:t>）解剖编码器</a:t>
            </a:r>
            <a:r>
              <a:rPr lang="en-US" altLang="zh-CN" sz="2400">
                <a:latin typeface="+mn-ea"/>
                <a:cs typeface="+mn-ea"/>
              </a:rPr>
              <a:t>      </a:t>
            </a:r>
            <a:r>
              <a:rPr lang="zh-CN" altLang="en-US" sz="2400">
                <a:latin typeface="+mn-ea"/>
                <a:cs typeface="+mn-ea"/>
              </a:rPr>
              <a:t>和分割器</a:t>
            </a:r>
            <a:r>
              <a:rPr lang="en-US" altLang="zh-CN" sz="2400">
                <a:latin typeface="+mn-ea"/>
                <a:cs typeface="+mn-ea"/>
              </a:rPr>
              <a:t>S</a:t>
            </a:r>
            <a:endParaRPr lang="en-US" altLang="zh-CN" sz="2400">
              <a:latin typeface="+mn-ea"/>
              <a:cs typeface="+mn-ea"/>
            </a:endParaRPr>
          </a:p>
        </p:txBody>
      </p:sp>
      <p:pic>
        <p:nvPicPr>
          <p:cNvPr id="16" name="图片 15"/>
          <p:cNvPicPr>
            <a:picLocks noChangeAspect="1"/>
          </p:cNvPicPr>
          <p:nvPr>
            <p:custDataLst>
              <p:tags r:id="rId5"/>
            </p:custDataLst>
          </p:nvPr>
        </p:nvPicPr>
        <p:blipFill>
          <a:blip r:embed="rId6"/>
          <a:stretch>
            <a:fillRect/>
          </a:stretch>
        </p:blipFill>
        <p:spPr>
          <a:xfrm>
            <a:off x="5611495" y="1348105"/>
            <a:ext cx="6105525" cy="1446530"/>
          </a:xfrm>
          <a:prstGeom prst="rect">
            <a:avLst/>
          </a:prstGeom>
        </p:spPr>
      </p:pic>
      <p:sp>
        <p:nvSpPr>
          <p:cNvPr id="17" name="文本框 16"/>
          <p:cNvSpPr txBox="1"/>
          <p:nvPr/>
        </p:nvSpPr>
        <p:spPr>
          <a:xfrm>
            <a:off x="878840" y="1908175"/>
            <a:ext cx="4278630" cy="1014730"/>
          </a:xfrm>
          <a:prstGeom prst="rect">
            <a:avLst/>
          </a:prstGeom>
          <a:noFill/>
        </p:spPr>
        <p:txBody>
          <a:bodyPr wrap="square" rtlCol="0" anchor="t">
            <a:spAutoFit/>
          </a:bodyPr>
          <a:p>
            <a:r>
              <a:rPr lang="zh-CN" altLang="en-US" sz="2000" b="1">
                <a:latin typeface="+mn-ea"/>
                <a:cs typeface="+mn-ea"/>
                <a:sym typeface="+mn-ea"/>
              </a:rPr>
              <a:t>解剖编码器：</a:t>
            </a:r>
            <a:r>
              <a:rPr lang="zh-CN" altLang="en-US" sz="2000">
                <a:latin typeface="+mn-ea"/>
                <a:cs typeface="+mn-ea"/>
                <a:sym typeface="+mn-ea"/>
              </a:rPr>
              <a:t>以</a:t>
            </a:r>
            <a:r>
              <a:rPr lang="en-US" altLang="zh-CN" sz="2000">
                <a:latin typeface="+mn-ea"/>
                <a:cs typeface="+mn-ea"/>
                <a:sym typeface="+mn-ea"/>
              </a:rPr>
              <a:t>U-Net,</a:t>
            </a:r>
            <a:r>
              <a:rPr lang="zh-CN" altLang="en-US" sz="2000">
                <a:latin typeface="+mn-ea"/>
                <a:cs typeface="+mn-ea"/>
                <a:sym typeface="+mn-ea"/>
              </a:rPr>
              <a:t>为主，最后一层输出通道设置为</a:t>
            </a:r>
            <a:r>
              <a:rPr lang="en-US" altLang="zh-CN" sz="2000">
                <a:latin typeface="+mn-ea"/>
                <a:cs typeface="+mn-ea"/>
                <a:sym typeface="+mn-ea"/>
              </a:rPr>
              <a:t>T</a:t>
            </a:r>
            <a:r>
              <a:rPr lang="zh-CN" altLang="en-US" sz="2000">
                <a:latin typeface="+mn-ea"/>
                <a:cs typeface="+mn-ea"/>
                <a:sym typeface="+mn-ea"/>
              </a:rPr>
              <a:t>，激活函数为</a:t>
            </a:r>
            <a:r>
              <a:rPr lang="en-US" altLang="zh-CN" sz="2000">
                <a:latin typeface="+mn-ea"/>
                <a:cs typeface="+mn-ea"/>
                <a:sym typeface="+mn-ea"/>
              </a:rPr>
              <a:t>tanh</a:t>
            </a:r>
            <a:r>
              <a:rPr lang="zh-CN" altLang="en-US" sz="2000">
                <a:latin typeface="+mn-ea"/>
                <a:cs typeface="+mn-ea"/>
                <a:sym typeface="+mn-ea"/>
              </a:rPr>
              <a:t>。</a:t>
            </a:r>
            <a:endParaRPr lang="zh-CN" altLang="en-US" sz="2000">
              <a:latin typeface="+mn-ea"/>
              <a:cs typeface="+mn-ea"/>
              <a:sym typeface="+mn-ea"/>
            </a:endParaRPr>
          </a:p>
        </p:txBody>
      </p:sp>
      <p:graphicFrame>
        <p:nvGraphicFramePr>
          <p:cNvPr id="18" name="对象 17">
            <a:hlinkClick r:id="" action="ppaction://ole?verb="/>
          </p:cNvPr>
          <p:cNvGraphicFramePr>
            <a:graphicFrameLocks noChangeAspect="1"/>
          </p:cNvGraphicFramePr>
          <p:nvPr/>
        </p:nvGraphicFramePr>
        <p:xfrm>
          <a:off x="1932305" y="2660650"/>
          <a:ext cx="2526665" cy="616585"/>
        </p:xfrm>
        <a:graphic>
          <a:graphicData uri="http://schemas.openxmlformats.org/presentationml/2006/ole">
            <mc:AlternateContent xmlns:mc="http://schemas.openxmlformats.org/markup-compatibility/2006">
              <mc:Choice xmlns:v="urn:schemas-microsoft-com:vml" Requires="v">
                <p:oleObj spid="_x0000_s1026" name="" r:id="rId7" imgW="1041400" imgH="254000" progId="Equation.KSEE3">
                  <p:embed/>
                </p:oleObj>
              </mc:Choice>
              <mc:Fallback>
                <p:oleObj name="" r:id="rId7" imgW="1041400" imgH="254000" progId="Equation.KSEE3">
                  <p:embed/>
                  <p:pic>
                    <p:nvPicPr>
                      <p:cNvPr id="0" name="图片 1025"/>
                      <p:cNvPicPr/>
                      <p:nvPr/>
                    </p:nvPicPr>
                    <p:blipFill>
                      <a:blip r:embed="rId8"/>
                      <a:stretch>
                        <a:fillRect/>
                      </a:stretch>
                    </p:blipFill>
                    <p:spPr>
                      <a:xfrm>
                        <a:off x="1932305" y="2660650"/>
                        <a:ext cx="2526665" cy="616585"/>
                      </a:xfrm>
                      <a:prstGeom prst="rect">
                        <a:avLst/>
                      </a:prstGeom>
                    </p:spPr>
                  </p:pic>
                </p:oleObj>
              </mc:Fallback>
            </mc:AlternateContent>
          </a:graphicData>
        </a:graphic>
      </p:graphicFrame>
      <p:sp>
        <p:nvSpPr>
          <p:cNvPr id="19" name="文本框 18"/>
          <p:cNvSpPr txBox="1"/>
          <p:nvPr/>
        </p:nvSpPr>
        <p:spPr>
          <a:xfrm>
            <a:off x="885190" y="3514725"/>
            <a:ext cx="4064000" cy="398780"/>
          </a:xfrm>
          <a:prstGeom prst="rect">
            <a:avLst/>
          </a:prstGeom>
          <a:noFill/>
        </p:spPr>
        <p:txBody>
          <a:bodyPr wrap="square" rtlCol="0">
            <a:spAutoFit/>
          </a:bodyPr>
          <a:p>
            <a:r>
              <a:rPr lang="zh-CN" altLang="en-US" sz="2000" b="1"/>
              <a:t>分割器</a:t>
            </a:r>
            <a:r>
              <a:rPr lang="en-US" altLang="zh-CN" sz="2000" b="1"/>
              <a:t>S:</a:t>
            </a:r>
            <a:r>
              <a:rPr lang="zh-CN" altLang="en-US" sz="2000"/>
              <a:t>得出分割概率图</a:t>
            </a:r>
            <a:endParaRPr lang="zh-CN" altLang="en-US" sz="2000"/>
          </a:p>
        </p:txBody>
      </p:sp>
      <p:graphicFrame>
        <p:nvGraphicFramePr>
          <p:cNvPr id="20" name="对象 19">
            <a:hlinkClick r:id="" action="ppaction://ole?verb="/>
          </p:cNvPr>
          <p:cNvGraphicFramePr>
            <a:graphicFrameLocks noChangeAspect="1"/>
          </p:cNvGraphicFramePr>
          <p:nvPr>
            <p:custDataLst>
              <p:tags r:id="rId9"/>
            </p:custDataLst>
          </p:nvPr>
        </p:nvGraphicFramePr>
        <p:xfrm>
          <a:off x="3777615" y="3514725"/>
          <a:ext cx="1548130" cy="509270"/>
        </p:xfrm>
        <a:graphic>
          <a:graphicData uri="http://schemas.openxmlformats.org/presentationml/2006/ole">
            <mc:AlternateContent xmlns:mc="http://schemas.openxmlformats.org/markup-compatibility/2006">
              <mc:Choice xmlns:v="urn:schemas-microsoft-com:vml" Requires="v">
                <p:oleObj spid="_x0000_s7" name="" r:id="rId10" imgW="774065" imgH="254000" progId="Equation.KSEE3">
                  <p:embed/>
                </p:oleObj>
              </mc:Choice>
              <mc:Fallback>
                <p:oleObj name="" r:id="rId10" imgW="774065" imgH="254000" progId="Equation.KSEE3">
                  <p:embed/>
                  <p:pic>
                    <p:nvPicPr>
                      <p:cNvPr id="0" name="图片 1025"/>
                      <p:cNvPicPr/>
                      <p:nvPr/>
                    </p:nvPicPr>
                    <p:blipFill>
                      <a:blip r:embed="rId11"/>
                      <a:stretch>
                        <a:fillRect/>
                      </a:stretch>
                    </p:blipFill>
                    <p:spPr>
                      <a:xfrm>
                        <a:off x="3777615" y="3514725"/>
                        <a:ext cx="1548130" cy="509270"/>
                      </a:xfrm>
                      <a:prstGeom prst="rect">
                        <a:avLst/>
                      </a:prstGeom>
                    </p:spPr>
                  </p:pic>
                </p:oleObj>
              </mc:Fallback>
            </mc:AlternateContent>
          </a:graphicData>
        </a:graphic>
      </p:graphicFrame>
      <p:sp>
        <p:nvSpPr>
          <p:cNvPr id="21" name="文本框 20"/>
          <p:cNvSpPr txBox="1"/>
          <p:nvPr/>
        </p:nvSpPr>
        <p:spPr>
          <a:xfrm>
            <a:off x="5537835" y="3545205"/>
            <a:ext cx="4064000" cy="398780"/>
          </a:xfrm>
          <a:prstGeom prst="rect">
            <a:avLst/>
          </a:prstGeom>
          <a:noFill/>
        </p:spPr>
        <p:txBody>
          <a:bodyPr wrap="square" rtlCol="0">
            <a:spAutoFit/>
          </a:bodyPr>
          <a:p>
            <a:r>
              <a:rPr lang="zh-CN" altLang="en-US" sz="2000"/>
              <a:t>分割损失</a:t>
            </a:r>
            <a:endParaRPr lang="zh-CN" altLang="en-US" sz="2000"/>
          </a:p>
        </p:txBody>
      </p:sp>
      <p:pic>
        <p:nvPicPr>
          <p:cNvPr id="22" name="图片 21"/>
          <p:cNvPicPr>
            <a:picLocks noChangeAspect="1"/>
          </p:cNvPicPr>
          <p:nvPr>
            <p:custDataLst>
              <p:tags r:id="rId12"/>
            </p:custDataLst>
          </p:nvPr>
        </p:nvPicPr>
        <p:blipFill>
          <a:blip r:embed="rId13"/>
          <a:stretch>
            <a:fillRect/>
          </a:stretch>
        </p:blipFill>
        <p:spPr>
          <a:xfrm>
            <a:off x="6790690" y="3336290"/>
            <a:ext cx="4574540" cy="857250"/>
          </a:xfrm>
          <a:prstGeom prst="rect">
            <a:avLst/>
          </a:prstGeom>
        </p:spPr>
      </p:pic>
      <p:sp>
        <p:nvSpPr>
          <p:cNvPr id="24" name="文本框 23"/>
          <p:cNvSpPr txBox="1"/>
          <p:nvPr>
            <p:custDataLst>
              <p:tags r:id="rId14"/>
            </p:custDataLst>
          </p:nvPr>
        </p:nvSpPr>
        <p:spPr>
          <a:xfrm>
            <a:off x="400685" y="4024630"/>
            <a:ext cx="4994275" cy="460375"/>
          </a:xfrm>
          <a:prstGeom prst="rect">
            <a:avLst/>
          </a:prstGeom>
          <a:noFill/>
        </p:spPr>
        <p:txBody>
          <a:bodyPr wrap="square" rtlCol="0">
            <a:spAutoFit/>
          </a:bodyPr>
          <a:p>
            <a:r>
              <a:rPr lang="zh-CN" altLang="en-US" sz="2400">
                <a:latin typeface="+mn-ea"/>
                <a:cs typeface="+mn-ea"/>
              </a:rPr>
              <a:t>（</a:t>
            </a:r>
            <a:r>
              <a:rPr lang="en-US" altLang="zh-CN" sz="2400">
                <a:latin typeface="+mn-ea"/>
                <a:cs typeface="+mn-ea"/>
              </a:rPr>
              <a:t>1</a:t>
            </a:r>
            <a:r>
              <a:rPr lang="zh-CN" altLang="en-US" sz="2400">
                <a:latin typeface="+mn-ea"/>
                <a:cs typeface="+mn-ea"/>
              </a:rPr>
              <a:t>）风格</a:t>
            </a:r>
            <a:r>
              <a:rPr lang="zh-CN" altLang="en-US" sz="2400">
                <a:latin typeface="+mn-ea"/>
                <a:cs typeface="+mn-ea"/>
              </a:rPr>
              <a:t>编码</a:t>
            </a:r>
            <a:endParaRPr lang="zh-CN" altLang="en-US" sz="2400">
              <a:latin typeface="+mn-ea"/>
              <a:cs typeface="+mn-ea"/>
            </a:endParaRPr>
          </a:p>
        </p:txBody>
      </p:sp>
      <p:sp>
        <p:nvSpPr>
          <p:cNvPr id="26" name="文本框 25"/>
          <p:cNvSpPr txBox="1"/>
          <p:nvPr>
            <p:custDataLst>
              <p:tags r:id="rId15"/>
            </p:custDataLst>
          </p:nvPr>
        </p:nvSpPr>
        <p:spPr>
          <a:xfrm>
            <a:off x="878840" y="4409440"/>
            <a:ext cx="9271000" cy="1322070"/>
          </a:xfrm>
          <a:prstGeom prst="rect">
            <a:avLst/>
          </a:prstGeom>
          <a:noFill/>
        </p:spPr>
        <p:txBody>
          <a:bodyPr wrap="square" rtlCol="0" anchor="t">
            <a:spAutoFit/>
          </a:bodyPr>
          <a:p>
            <a:pPr marL="342900" indent="-342900">
              <a:buFont typeface="Wingdings" panose="05000000000000000000" charset="0"/>
              <a:buChar char="l"/>
            </a:pPr>
            <a:r>
              <a:rPr lang="zh-CN" altLang="en-US" sz="2000">
                <a:latin typeface="+mn-ea"/>
                <a:cs typeface="+mn-ea"/>
                <a:sym typeface="+mn-ea"/>
              </a:rPr>
              <a:t>变分自动编码器（</a:t>
            </a:r>
            <a:r>
              <a:rPr lang="en-US" altLang="zh-CN" sz="2000">
                <a:latin typeface="+mn-ea"/>
                <a:cs typeface="+mn-ea"/>
                <a:sym typeface="+mn-ea"/>
              </a:rPr>
              <a:t>VAE</a:t>
            </a:r>
            <a:r>
              <a:rPr lang="zh-CN" altLang="en-US" sz="2000">
                <a:latin typeface="+mn-ea"/>
                <a:cs typeface="+mn-ea"/>
                <a:sym typeface="+mn-ea"/>
              </a:rPr>
              <a:t>），学习低维潜在空间，使潜在表示匹配各向同性多变两高斯的</a:t>
            </a:r>
            <a:r>
              <a:rPr lang="zh-CN" altLang="en-US" sz="2000">
                <a:latin typeface="+mn-ea"/>
                <a:cs typeface="+mn-ea"/>
                <a:sym typeface="+mn-ea"/>
              </a:rPr>
              <a:t>先验分布。</a:t>
            </a:r>
            <a:endParaRPr lang="zh-CN" altLang="en-US" sz="2000">
              <a:latin typeface="+mn-ea"/>
              <a:cs typeface="+mn-ea"/>
              <a:sym typeface="+mn-ea"/>
            </a:endParaRPr>
          </a:p>
          <a:p>
            <a:pPr marL="342900" indent="-342900">
              <a:buFont typeface="Wingdings" panose="05000000000000000000" charset="0"/>
              <a:buChar char="l"/>
            </a:pPr>
            <a:r>
              <a:rPr lang="en-US" altLang="zh-CN" sz="2000">
                <a:latin typeface="+mn-ea"/>
                <a:cs typeface="+mn-ea"/>
                <a:sym typeface="+mn-ea"/>
              </a:rPr>
              <a:t>     </a:t>
            </a:r>
            <a:r>
              <a:rPr lang="zh-CN" altLang="en-US" sz="2000">
                <a:latin typeface="+mn-ea"/>
                <a:cs typeface="+mn-ea"/>
                <a:sym typeface="+mn-ea"/>
              </a:rPr>
              <a:t>预测潜在码</a:t>
            </a:r>
            <a:r>
              <a:rPr lang="en-US" altLang="zh-CN" sz="2000">
                <a:latin typeface="+mn-ea"/>
                <a:cs typeface="+mn-ea"/>
                <a:sym typeface="+mn-ea"/>
              </a:rPr>
              <a:t>        </a:t>
            </a:r>
            <a:r>
              <a:rPr lang="zh-CN" altLang="en-US" sz="2000">
                <a:latin typeface="+mn-ea"/>
                <a:cs typeface="+mn-ea"/>
                <a:sym typeface="+mn-ea"/>
              </a:rPr>
              <a:t>的均值</a:t>
            </a:r>
            <a:r>
              <a:rPr lang="en-US" altLang="zh-CN" sz="2000">
                <a:latin typeface="+mn-ea"/>
                <a:cs typeface="+mn-ea"/>
                <a:sym typeface="+mn-ea"/>
              </a:rPr>
              <a:t>   </a:t>
            </a:r>
            <a:r>
              <a:rPr lang="zh-CN" altLang="en-US" sz="2000">
                <a:latin typeface="+mn-ea"/>
                <a:cs typeface="+mn-ea"/>
                <a:sym typeface="+mn-ea"/>
              </a:rPr>
              <a:t>和方差</a:t>
            </a:r>
            <a:r>
              <a:rPr lang="en-US" altLang="zh-CN" sz="2000">
                <a:latin typeface="+mn-ea"/>
                <a:cs typeface="+mn-ea"/>
                <a:sym typeface="+mn-ea"/>
              </a:rPr>
              <a:t>     </a:t>
            </a:r>
            <a:r>
              <a:rPr lang="zh-CN" altLang="en-US" sz="2000">
                <a:latin typeface="+mn-ea"/>
                <a:cs typeface="+mn-ea"/>
                <a:sym typeface="+mn-ea"/>
              </a:rPr>
              <a:t>，</a:t>
            </a:r>
            <a:r>
              <a:rPr lang="en-US" altLang="zh-CN" sz="2000">
                <a:latin typeface="+mn-ea"/>
                <a:cs typeface="+mn-ea"/>
                <a:sym typeface="+mn-ea"/>
              </a:rPr>
              <a:t>   </a:t>
            </a:r>
            <a:r>
              <a:rPr lang="zh-CN" altLang="en-US" sz="2000">
                <a:latin typeface="+mn-ea"/>
                <a:cs typeface="+mn-ea"/>
                <a:sym typeface="+mn-ea"/>
              </a:rPr>
              <a:t>由两者表征分布中</a:t>
            </a:r>
            <a:r>
              <a:rPr lang="zh-CN" altLang="en-US" sz="2000">
                <a:latin typeface="+mn-ea"/>
                <a:cs typeface="+mn-ea"/>
                <a:sym typeface="+mn-ea"/>
              </a:rPr>
              <a:t>采样。</a:t>
            </a:r>
            <a:endParaRPr lang="zh-CN" altLang="en-US" sz="2000">
              <a:latin typeface="+mn-ea"/>
              <a:cs typeface="+mn-ea"/>
              <a:sym typeface="+mn-ea"/>
            </a:endParaRPr>
          </a:p>
          <a:p>
            <a:pPr marL="342900" indent="-342900">
              <a:buFont typeface="Wingdings" panose="05000000000000000000" charset="0"/>
              <a:buChar char="l"/>
            </a:pPr>
            <a:r>
              <a:rPr lang="zh-CN" altLang="en-US" sz="2000">
                <a:latin typeface="+mn-ea"/>
                <a:cs typeface="+mn-ea"/>
                <a:sym typeface="+mn-ea"/>
              </a:rPr>
              <a:t>训练完成时，在前空间上从单位高斯采样向量可以获得新的</a:t>
            </a:r>
            <a:r>
              <a:rPr lang="zh-CN" altLang="en-US" sz="2000">
                <a:latin typeface="+mn-ea"/>
                <a:cs typeface="+mn-ea"/>
                <a:sym typeface="+mn-ea"/>
              </a:rPr>
              <a:t>风格代码。</a:t>
            </a:r>
            <a:endParaRPr lang="zh-CN" altLang="en-US" sz="2000">
              <a:latin typeface="+mn-ea"/>
              <a:cs typeface="+mn-ea"/>
              <a:sym typeface="+mn-ea"/>
            </a:endParaRPr>
          </a:p>
        </p:txBody>
      </p:sp>
      <p:graphicFrame>
        <p:nvGraphicFramePr>
          <p:cNvPr id="29" name="对象 28">
            <a:hlinkClick r:id="" action="ppaction://ole?verb="/>
          </p:cNvPr>
          <p:cNvGraphicFramePr>
            <a:graphicFrameLocks noChangeAspect="1"/>
          </p:cNvGraphicFramePr>
          <p:nvPr/>
        </p:nvGraphicFramePr>
        <p:xfrm>
          <a:off x="1429385" y="5014595"/>
          <a:ext cx="430530" cy="409575"/>
        </p:xfrm>
        <a:graphic>
          <a:graphicData uri="http://schemas.openxmlformats.org/presentationml/2006/ole">
            <mc:AlternateContent xmlns:mc="http://schemas.openxmlformats.org/markup-compatibility/2006">
              <mc:Choice xmlns:v="urn:schemas-microsoft-com:vml" Requires="v">
                <p:oleObj spid="_x0000_s1027" name="" r:id="rId16" imgW="254000" imgH="241300" progId="Equation.KSEE3">
                  <p:embed/>
                </p:oleObj>
              </mc:Choice>
              <mc:Fallback>
                <p:oleObj name="" r:id="rId16" imgW="254000" imgH="241300" progId="Equation.KSEE3">
                  <p:embed/>
                  <p:pic>
                    <p:nvPicPr>
                      <p:cNvPr id="0" name="图片 1026"/>
                      <p:cNvPicPr/>
                      <p:nvPr/>
                    </p:nvPicPr>
                    <p:blipFill>
                      <a:blip r:embed="rId17"/>
                      <a:stretch>
                        <a:fillRect/>
                      </a:stretch>
                    </p:blipFill>
                    <p:spPr>
                      <a:xfrm>
                        <a:off x="1429385" y="5014595"/>
                        <a:ext cx="430530" cy="409575"/>
                      </a:xfrm>
                      <a:prstGeom prst="rect">
                        <a:avLst/>
                      </a:prstGeom>
                    </p:spPr>
                  </p:pic>
                </p:oleObj>
              </mc:Fallback>
            </mc:AlternateContent>
          </a:graphicData>
        </a:graphic>
      </p:graphicFrame>
      <p:graphicFrame>
        <p:nvGraphicFramePr>
          <p:cNvPr id="30" name="对象 29">
            <a:hlinkClick r:id="" action="ppaction://ole?verb="/>
          </p:cNvPr>
          <p:cNvGraphicFramePr>
            <a:graphicFrameLocks noChangeAspect="1"/>
          </p:cNvGraphicFramePr>
          <p:nvPr>
            <p:custDataLst>
              <p:tags r:id="rId18"/>
            </p:custDataLst>
          </p:nvPr>
        </p:nvGraphicFramePr>
        <p:xfrm>
          <a:off x="3255010" y="5014278"/>
          <a:ext cx="904240" cy="323850"/>
        </p:xfrm>
        <a:graphic>
          <a:graphicData uri="http://schemas.openxmlformats.org/presentationml/2006/ole">
            <mc:AlternateContent xmlns:mc="http://schemas.openxmlformats.org/markup-compatibility/2006">
              <mc:Choice xmlns:v="urn:schemas-microsoft-com:vml" Requires="v">
                <p:oleObj spid="_x0000_s8" name="" r:id="rId19" imgW="533400" imgH="190500" progId="Equation.KSEE3">
                  <p:embed/>
                </p:oleObj>
              </mc:Choice>
              <mc:Fallback>
                <p:oleObj name="" r:id="rId19" imgW="533400" imgH="190500" progId="Equation.KSEE3">
                  <p:embed/>
                  <p:pic>
                    <p:nvPicPr>
                      <p:cNvPr id="0" name="图片 1026"/>
                      <p:cNvPicPr/>
                      <p:nvPr/>
                    </p:nvPicPr>
                    <p:blipFill>
                      <a:blip r:embed="rId20"/>
                      <a:stretch>
                        <a:fillRect/>
                      </a:stretch>
                    </p:blipFill>
                    <p:spPr>
                      <a:xfrm>
                        <a:off x="3255010" y="5014278"/>
                        <a:ext cx="904240" cy="323850"/>
                      </a:xfrm>
                      <a:prstGeom prst="rect">
                        <a:avLst/>
                      </a:prstGeom>
                    </p:spPr>
                  </p:pic>
                </p:oleObj>
              </mc:Fallback>
            </mc:AlternateContent>
          </a:graphicData>
        </a:graphic>
      </p:graphicFrame>
      <p:graphicFrame>
        <p:nvGraphicFramePr>
          <p:cNvPr id="31" name="对象 30">
            <a:hlinkClick r:id="" action="ppaction://ole?verb="/>
          </p:cNvPr>
          <p:cNvGraphicFramePr>
            <a:graphicFrameLocks noChangeAspect="1"/>
          </p:cNvGraphicFramePr>
          <p:nvPr>
            <p:custDataLst>
              <p:tags r:id="rId21"/>
            </p:custDataLst>
          </p:nvPr>
        </p:nvGraphicFramePr>
        <p:xfrm>
          <a:off x="5064760" y="5014278"/>
          <a:ext cx="323850" cy="388620"/>
        </p:xfrm>
        <a:graphic>
          <a:graphicData uri="http://schemas.openxmlformats.org/presentationml/2006/ole">
            <mc:AlternateContent xmlns:mc="http://schemas.openxmlformats.org/markup-compatibility/2006">
              <mc:Choice xmlns:v="urn:schemas-microsoft-com:vml" Requires="v">
                <p:oleObj spid="_x0000_s32" name="" r:id="rId22" imgW="190500" imgH="228600" progId="Equation.KSEE3">
                  <p:embed/>
                </p:oleObj>
              </mc:Choice>
              <mc:Fallback>
                <p:oleObj name="" r:id="rId22" imgW="190500" imgH="228600" progId="Equation.KSEE3">
                  <p:embed/>
                  <p:pic>
                    <p:nvPicPr>
                      <p:cNvPr id="0" name="图片 1026"/>
                      <p:cNvPicPr/>
                      <p:nvPr/>
                    </p:nvPicPr>
                    <p:blipFill>
                      <a:blip r:embed="rId23"/>
                      <a:stretch>
                        <a:fillRect/>
                      </a:stretch>
                    </p:blipFill>
                    <p:spPr>
                      <a:xfrm>
                        <a:off x="5064760" y="5014278"/>
                        <a:ext cx="323850" cy="388620"/>
                      </a:xfrm>
                      <a:prstGeom prst="rect">
                        <a:avLst/>
                      </a:prstGeom>
                    </p:spPr>
                  </p:pic>
                </p:oleObj>
              </mc:Fallback>
            </mc:AlternateContent>
          </a:graphicData>
        </a:graphic>
      </p:graphicFrame>
      <p:graphicFrame>
        <p:nvGraphicFramePr>
          <p:cNvPr id="33" name="对象 32">
            <a:hlinkClick r:id="" action="ppaction://ole?verb="/>
          </p:cNvPr>
          <p:cNvGraphicFramePr>
            <a:graphicFrameLocks noChangeAspect="1"/>
          </p:cNvGraphicFramePr>
          <p:nvPr>
            <p:custDataLst>
              <p:tags r:id="rId24"/>
            </p:custDataLst>
          </p:nvPr>
        </p:nvGraphicFramePr>
        <p:xfrm>
          <a:off x="6293803" y="5035233"/>
          <a:ext cx="301625" cy="388620"/>
        </p:xfrm>
        <a:graphic>
          <a:graphicData uri="http://schemas.openxmlformats.org/presentationml/2006/ole">
            <mc:AlternateContent xmlns:mc="http://schemas.openxmlformats.org/markup-compatibility/2006">
              <mc:Choice xmlns:v="urn:schemas-microsoft-com:vml" Requires="v">
                <p:oleObj spid="_x0000_s34" name="" r:id="rId25" imgW="177165" imgH="228600" progId="Equation.KSEE3">
                  <p:embed/>
                </p:oleObj>
              </mc:Choice>
              <mc:Fallback>
                <p:oleObj name="" r:id="rId25" imgW="177165" imgH="228600" progId="Equation.KSEE3">
                  <p:embed/>
                  <p:pic>
                    <p:nvPicPr>
                      <p:cNvPr id="0" name="图片 1026"/>
                      <p:cNvPicPr/>
                      <p:nvPr/>
                    </p:nvPicPr>
                    <p:blipFill>
                      <a:blip r:embed="rId26"/>
                      <a:stretch>
                        <a:fillRect/>
                      </a:stretch>
                    </p:blipFill>
                    <p:spPr>
                      <a:xfrm>
                        <a:off x="6293803" y="5035233"/>
                        <a:ext cx="301625" cy="388620"/>
                      </a:xfrm>
                      <a:prstGeom prst="rect">
                        <a:avLst/>
                      </a:prstGeom>
                    </p:spPr>
                  </p:pic>
                </p:oleObj>
              </mc:Fallback>
            </mc:AlternateContent>
          </a:graphicData>
        </a:graphic>
      </p:graphicFrame>
      <p:graphicFrame>
        <p:nvGraphicFramePr>
          <p:cNvPr id="35" name="对象 34">
            <a:hlinkClick r:id="" action="ppaction://ole?verb="/>
          </p:cNvPr>
          <p:cNvGraphicFramePr>
            <a:graphicFrameLocks noChangeAspect="1"/>
          </p:cNvGraphicFramePr>
          <p:nvPr>
            <p:custDataLst>
              <p:tags r:id="rId27"/>
            </p:custDataLst>
          </p:nvPr>
        </p:nvGraphicFramePr>
        <p:xfrm>
          <a:off x="6971030" y="4992053"/>
          <a:ext cx="367030" cy="431800"/>
        </p:xfrm>
        <a:graphic>
          <a:graphicData uri="http://schemas.openxmlformats.org/presentationml/2006/ole">
            <mc:AlternateContent xmlns:mc="http://schemas.openxmlformats.org/markup-compatibility/2006">
              <mc:Choice xmlns:v="urn:schemas-microsoft-com:vml" Requires="v">
                <p:oleObj spid="_x0000_s36" name="" r:id="rId28" imgW="215900" imgH="254000" progId="Equation.KSEE3">
                  <p:embed/>
                </p:oleObj>
              </mc:Choice>
              <mc:Fallback>
                <p:oleObj name="" r:id="rId28" imgW="215900" imgH="254000" progId="Equation.KSEE3">
                  <p:embed/>
                  <p:pic>
                    <p:nvPicPr>
                      <p:cNvPr id="0" name="图片 1026"/>
                      <p:cNvPicPr/>
                      <p:nvPr/>
                    </p:nvPicPr>
                    <p:blipFill>
                      <a:blip r:embed="rId29"/>
                      <a:stretch>
                        <a:fillRect/>
                      </a:stretch>
                    </p:blipFill>
                    <p:spPr>
                      <a:xfrm>
                        <a:off x="6971030" y="4992053"/>
                        <a:ext cx="367030" cy="431800"/>
                      </a:xfrm>
                      <a:prstGeom prst="rect">
                        <a:avLst/>
                      </a:prstGeom>
                    </p:spPr>
                  </p:pic>
                </p:oleObj>
              </mc:Fallback>
            </mc:AlternateContent>
          </a:graphicData>
        </a:graphic>
      </p:graphicFrame>
      <p:pic>
        <p:nvPicPr>
          <p:cNvPr id="38" name="图片 37"/>
          <p:cNvPicPr>
            <a:picLocks noChangeAspect="1"/>
          </p:cNvPicPr>
          <p:nvPr>
            <p:custDataLst>
              <p:tags r:id="rId30"/>
            </p:custDataLst>
          </p:nvPr>
        </p:nvPicPr>
        <p:blipFill>
          <a:blip r:embed="rId31"/>
          <a:stretch>
            <a:fillRect/>
          </a:stretch>
        </p:blipFill>
        <p:spPr>
          <a:xfrm>
            <a:off x="3582670" y="5718175"/>
            <a:ext cx="3288030" cy="654050"/>
          </a:xfrm>
          <a:prstGeom prst="rect">
            <a:avLst/>
          </a:prstGeom>
        </p:spPr>
      </p:pic>
      <p:pic>
        <p:nvPicPr>
          <p:cNvPr id="39" name="图片 38"/>
          <p:cNvPicPr>
            <a:picLocks noChangeAspect="1"/>
          </p:cNvPicPr>
          <p:nvPr>
            <p:custDataLst>
              <p:tags r:id="rId32"/>
            </p:custDataLst>
          </p:nvPr>
        </p:nvPicPr>
        <p:blipFill>
          <a:blip r:embed="rId33"/>
          <a:stretch>
            <a:fillRect/>
          </a:stretch>
        </p:blipFill>
        <p:spPr>
          <a:xfrm>
            <a:off x="10087610" y="4253230"/>
            <a:ext cx="1911350" cy="1634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bldLst>
      <p:bldP spid="5"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commondata" val="eyJoZGlkIjoiNDg0ZWE5Y2RiZWM4ZTQ1ODNmMDA5ZTY2MmIyNDI1ZjA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1648</Words>
  <Application>WPS 演示</Application>
  <PresentationFormat>宽屏</PresentationFormat>
  <Paragraphs>189</Paragraphs>
  <Slides>23</Slides>
  <Notes>23</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27</vt:i4>
      </vt:variant>
      <vt:variant>
        <vt:lpstr>幻灯片标题</vt:lpstr>
      </vt:variant>
      <vt:variant>
        <vt:i4>23</vt:i4>
      </vt:variant>
    </vt:vector>
  </HeadingPairs>
  <TitlesOfParts>
    <vt:vector size="61" baseType="lpstr">
      <vt:lpstr>Arial</vt:lpstr>
      <vt:lpstr>宋体</vt:lpstr>
      <vt:lpstr>Wingdings</vt:lpstr>
      <vt:lpstr>Impact</vt:lpstr>
      <vt:lpstr>方正姚体</vt:lpstr>
      <vt:lpstr>微软雅黑</vt:lpstr>
      <vt:lpstr>Wingdings</vt:lpstr>
      <vt:lpstr>Calibri</vt:lpstr>
      <vt:lpstr>Arial Unicode MS</vt:lpstr>
      <vt:lpstr>Calibri Light</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演示文稿3</dc:title>
  <dc:creator>LYK</dc:creator>
  <cp:lastModifiedBy>水墨画</cp:lastModifiedBy>
  <cp:revision>52</cp:revision>
  <dcterms:created xsi:type="dcterms:W3CDTF">2016-04-09T13:02:00Z</dcterms:created>
  <dcterms:modified xsi:type="dcterms:W3CDTF">2024-01-04T13:35:26Z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34961F330F204F538F23F5D1B1D149DE_12</vt:lpwstr>
  </property>
</Properties>
</file>